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3.xml" ContentType="application/vnd.openxmlformats-officedocument.theme+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theme/theme4.xml" ContentType="application/vnd.openxmlformats-officedocument.theme+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5.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6.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theme/theme7.xml" ContentType="application/vnd.openxmlformats-officedocument.theme+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theme/theme8.xml" ContentType="application/vnd.openxmlformats-officedocument.theme+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111"/>
  </p:notesMasterIdLst>
  <p:handoutMasterIdLst>
    <p:handoutMasterId r:id="rId112"/>
  </p:handoutMasterIdLst>
  <p:sldIdLst>
    <p:sldId id="778" r:id="rId13"/>
    <p:sldId id="1166" r:id="rId14"/>
    <p:sldId id="1167" r:id="rId15"/>
    <p:sldId id="1168" r:id="rId16"/>
    <p:sldId id="1169" r:id="rId17"/>
    <p:sldId id="1170" r:id="rId18"/>
    <p:sldId id="1171" r:id="rId19"/>
    <p:sldId id="1172" r:id="rId20"/>
    <p:sldId id="1173" r:id="rId21"/>
    <p:sldId id="1174" r:id="rId22"/>
    <p:sldId id="1175" r:id="rId23"/>
    <p:sldId id="1176" r:id="rId24"/>
    <p:sldId id="1177" r:id="rId25"/>
    <p:sldId id="1178" r:id="rId26"/>
    <p:sldId id="1179" r:id="rId27"/>
    <p:sldId id="1180" r:id="rId28"/>
    <p:sldId id="1181" r:id="rId29"/>
    <p:sldId id="1182" r:id="rId30"/>
    <p:sldId id="1183" r:id="rId31"/>
    <p:sldId id="1184" r:id="rId32"/>
    <p:sldId id="1185" r:id="rId33"/>
    <p:sldId id="1186" r:id="rId34"/>
    <p:sldId id="1187" r:id="rId35"/>
    <p:sldId id="1188" r:id="rId36"/>
    <p:sldId id="1189" r:id="rId37"/>
    <p:sldId id="1190" r:id="rId38"/>
    <p:sldId id="1191" r:id="rId39"/>
    <p:sldId id="1192" r:id="rId40"/>
    <p:sldId id="1193" r:id="rId41"/>
    <p:sldId id="1194" r:id="rId42"/>
    <p:sldId id="1195" r:id="rId43"/>
    <p:sldId id="1196" r:id="rId44"/>
    <p:sldId id="1197" r:id="rId45"/>
    <p:sldId id="1198" r:id="rId46"/>
    <p:sldId id="1199" r:id="rId47"/>
    <p:sldId id="1200" r:id="rId48"/>
    <p:sldId id="1201" r:id="rId49"/>
    <p:sldId id="1202" r:id="rId50"/>
    <p:sldId id="1203" r:id="rId51"/>
    <p:sldId id="1204" r:id="rId52"/>
    <p:sldId id="1205" r:id="rId53"/>
    <p:sldId id="1206" r:id="rId54"/>
    <p:sldId id="1207" r:id="rId55"/>
    <p:sldId id="1208" r:id="rId56"/>
    <p:sldId id="1209" r:id="rId57"/>
    <p:sldId id="1210" r:id="rId58"/>
    <p:sldId id="1211" r:id="rId59"/>
    <p:sldId id="1212" r:id="rId60"/>
    <p:sldId id="1213" r:id="rId61"/>
    <p:sldId id="1214" r:id="rId62"/>
    <p:sldId id="1215" r:id="rId63"/>
    <p:sldId id="1216" r:id="rId64"/>
    <p:sldId id="1217" r:id="rId65"/>
    <p:sldId id="1218" r:id="rId66"/>
    <p:sldId id="1219" r:id="rId67"/>
    <p:sldId id="1220" r:id="rId68"/>
    <p:sldId id="1221" r:id="rId69"/>
    <p:sldId id="1222" r:id="rId70"/>
    <p:sldId id="1223" r:id="rId71"/>
    <p:sldId id="1224" r:id="rId72"/>
    <p:sldId id="1225" r:id="rId73"/>
    <p:sldId id="1226" r:id="rId74"/>
    <p:sldId id="1227" r:id="rId75"/>
    <p:sldId id="1228" r:id="rId76"/>
    <p:sldId id="1229" r:id="rId77"/>
    <p:sldId id="1230" r:id="rId78"/>
    <p:sldId id="1231" r:id="rId79"/>
    <p:sldId id="1232" r:id="rId80"/>
    <p:sldId id="1233" r:id="rId81"/>
    <p:sldId id="1234" r:id="rId82"/>
    <p:sldId id="1235" r:id="rId83"/>
    <p:sldId id="1236" r:id="rId84"/>
    <p:sldId id="1237" r:id="rId85"/>
    <p:sldId id="1238" r:id="rId86"/>
    <p:sldId id="1239" r:id="rId87"/>
    <p:sldId id="1240" r:id="rId88"/>
    <p:sldId id="1241" r:id="rId89"/>
    <p:sldId id="1242" r:id="rId90"/>
    <p:sldId id="1243" r:id="rId91"/>
    <p:sldId id="1244" r:id="rId92"/>
    <p:sldId id="1245" r:id="rId93"/>
    <p:sldId id="1246" r:id="rId94"/>
    <p:sldId id="1247" r:id="rId95"/>
    <p:sldId id="1248" r:id="rId96"/>
    <p:sldId id="1249" r:id="rId97"/>
    <p:sldId id="1250" r:id="rId98"/>
    <p:sldId id="1251" r:id="rId99"/>
    <p:sldId id="1252" r:id="rId100"/>
    <p:sldId id="1253" r:id="rId101"/>
    <p:sldId id="1254" r:id="rId102"/>
    <p:sldId id="1255" r:id="rId103"/>
    <p:sldId id="1256" r:id="rId104"/>
    <p:sldId id="1257" r:id="rId105"/>
    <p:sldId id="1258" r:id="rId106"/>
    <p:sldId id="1259" r:id="rId107"/>
    <p:sldId id="1260" r:id="rId108"/>
    <p:sldId id="1261" r:id="rId109"/>
    <p:sldId id="1165" r:id="rId110"/>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CE58F"/>
    <a:srgbClr val="FF0066"/>
    <a:srgbClr val="F8F57B"/>
    <a:srgbClr val="F6AE1E"/>
    <a:srgbClr val="000000"/>
    <a:srgbClr val="429A16"/>
    <a:srgbClr val="59D01E"/>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52" autoAdjust="0"/>
    <p:restoredTop sz="86482" autoAdjust="0"/>
  </p:normalViewPr>
  <p:slideViewPr>
    <p:cSldViewPr>
      <p:cViewPr varScale="1">
        <p:scale>
          <a:sx n="118" d="100"/>
          <a:sy n="118" d="100"/>
        </p:scale>
        <p:origin x="102" y="150"/>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54" d="100"/>
        <a:sy n="54" d="100"/>
      </p:scale>
      <p:origin x="0" y="0"/>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tableStyles" Target="tableStyles.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handoutMaster" Target="handoutMasters/handoutMaster1.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slide" Target="slides/slide75.xml"/><Relationship Id="rId102" Type="http://schemas.openxmlformats.org/officeDocument/2006/relationships/slide" Target="slides/slide90.xml"/><Relationship Id="rId110" Type="http://schemas.openxmlformats.org/officeDocument/2006/relationships/slide" Target="slides/slide98.xml"/><Relationship Id="rId115" Type="http://schemas.openxmlformats.org/officeDocument/2006/relationships/viewProps" Target="viewProps.xml"/><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theme" Target="theme/theme1.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presProps" Target="pres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52.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53.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4.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56.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5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59.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60.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5/21/2019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5/21/2019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extLst>
      <p:ext uri="{BB962C8B-B14F-4D97-AF65-F5344CB8AC3E}">
        <p14:creationId xmlns:p14="http://schemas.microsoft.com/office/powerpoint/2010/main" val="40261717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98</a:t>
            </a:fld>
            <a:endParaRPr lang="zh-CN" altLang="en-US"/>
          </a:p>
        </p:txBody>
      </p:sp>
    </p:spTree>
    <p:extLst>
      <p:ext uri="{BB962C8B-B14F-4D97-AF65-F5344CB8AC3E}">
        <p14:creationId xmlns:p14="http://schemas.microsoft.com/office/powerpoint/2010/main" val="18648670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3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5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6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9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45704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4682729"/>
            <a:ext cx="2133600" cy="342900"/>
          </a:xfrm>
          <a:prstGeom prst="rect">
            <a:avLst/>
          </a:prstGeom>
        </p:spPr>
        <p:txBody>
          <a:bodyPr/>
          <a:lstStyle>
            <a:lvl1pPr>
              <a:defRPr/>
            </a:lvl1pPr>
          </a:lstStyle>
          <a:p>
            <a:fld id="{970697DB-BCF0-4285-BF95-1A90AA38F2D2}" type="slidenum">
              <a:rPr lang="en-US" altLang="zh-CN"/>
              <a:pPr/>
              <a:t>‹#›</a:t>
            </a:fld>
            <a:endParaRPr lang="en-US" altLang="zh-CN"/>
          </a:p>
        </p:txBody>
      </p:sp>
    </p:spTree>
    <p:extLst>
      <p:ext uri="{BB962C8B-B14F-4D97-AF65-F5344CB8AC3E}">
        <p14:creationId xmlns:p14="http://schemas.microsoft.com/office/powerpoint/2010/main" val="111978657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8360"/>
            <a:ext cx="8229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4682729"/>
            <a:ext cx="2133600" cy="342900"/>
          </a:xfrm>
          <a:prstGeom prst="rect">
            <a:avLst/>
          </a:prstGeom>
        </p:spPr>
        <p:txBody>
          <a:bodyPr/>
          <a:lstStyle>
            <a:lvl1pPr>
              <a:defRPr/>
            </a:lvl1pPr>
          </a:lstStyle>
          <a:p>
            <a:fld id="{C1337380-0B2C-4858-B0FD-4548FBF28705}" type="slidenum">
              <a:rPr lang="en-US" altLang="zh-CN"/>
              <a:pPr/>
              <a:t>‹#›</a:t>
            </a:fld>
            <a:endParaRPr lang="en-US" altLang="zh-CN"/>
          </a:p>
        </p:txBody>
      </p:sp>
    </p:spTree>
    <p:extLst>
      <p:ext uri="{BB962C8B-B14F-4D97-AF65-F5344CB8AC3E}">
        <p14:creationId xmlns:p14="http://schemas.microsoft.com/office/powerpoint/2010/main" val="3329453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itle">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464039739"/>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95544920"/>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45704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4682729"/>
            <a:ext cx="2133600" cy="342900"/>
          </a:xfrm>
          <a:prstGeom prst="rect">
            <a:avLst/>
          </a:prstGeom>
        </p:spPr>
        <p:txBody>
          <a:bodyPr/>
          <a:lstStyle>
            <a:lvl1pPr>
              <a:defRPr/>
            </a:lvl1pPr>
          </a:lstStyle>
          <a:p>
            <a:fld id="{970697DB-BCF0-4285-BF95-1A90AA38F2D2}" type="slidenum">
              <a:rPr lang="en-US" altLang="zh-CN"/>
              <a:pPr/>
              <a:t>‹#›</a:t>
            </a:fld>
            <a:endParaRPr lang="en-US" altLang="zh-CN"/>
          </a:p>
        </p:txBody>
      </p:sp>
    </p:spTree>
    <p:extLst>
      <p:ext uri="{BB962C8B-B14F-4D97-AF65-F5344CB8AC3E}">
        <p14:creationId xmlns:p14="http://schemas.microsoft.com/office/powerpoint/2010/main" val="193365344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8360"/>
            <a:ext cx="8229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4682729"/>
            <a:ext cx="2133600" cy="342900"/>
          </a:xfrm>
          <a:prstGeom prst="rect">
            <a:avLst/>
          </a:prstGeom>
        </p:spPr>
        <p:txBody>
          <a:bodyPr/>
          <a:lstStyle>
            <a:lvl1pPr>
              <a:defRPr/>
            </a:lvl1pPr>
          </a:lstStyle>
          <a:p>
            <a:fld id="{C1337380-0B2C-4858-B0FD-4548FBF28705}" type="slidenum">
              <a:rPr lang="en-US" altLang="zh-CN"/>
              <a:pPr/>
              <a:t>‹#›</a:t>
            </a:fld>
            <a:endParaRPr lang="en-US" altLang="zh-CN"/>
          </a:p>
        </p:txBody>
      </p:sp>
    </p:spTree>
    <p:extLst>
      <p:ext uri="{BB962C8B-B14F-4D97-AF65-F5344CB8AC3E}">
        <p14:creationId xmlns:p14="http://schemas.microsoft.com/office/powerpoint/2010/main" val="350226774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98187404"/>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6656090"/>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08360"/>
            <a:ext cx="8229600" cy="457048"/>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00150"/>
            <a:ext cx="4038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6" name="页脚占位符 5"/>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7" name="灯片编号占位符 6"/>
          <p:cNvSpPr>
            <a:spLocks noGrp="1"/>
          </p:cNvSpPr>
          <p:nvPr>
            <p:ph type="sldNum" sz="quarter" idx="12"/>
          </p:nvPr>
        </p:nvSpPr>
        <p:spPr>
          <a:xfrm>
            <a:off x="6553200" y="4682729"/>
            <a:ext cx="2133600" cy="342900"/>
          </a:xfrm>
          <a:prstGeom prst="rect">
            <a:avLst/>
          </a:prstGeom>
        </p:spPr>
        <p:txBody>
          <a:bodyPr/>
          <a:lstStyle>
            <a:lvl1pPr>
              <a:defRPr/>
            </a:lvl1pPr>
          </a:lstStyle>
          <a:p>
            <a:fld id="{970697DB-BCF0-4285-BF95-1A90AA38F2D2}" type="slidenum">
              <a:rPr lang="en-US" altLang="zh-CN"/>
              <a:pPr/>
              <a:t>‹#›</a:t>
            </a:fld>
            <a:endParaRPr lang="en-US" altLang="zh-CN"/>
          </a:p>
        </p:txBody>
      </p:sp>
    </p:spTree>
    <p:extLst>
      <p:ext uri="{BB962C8B-B14F-4D97-AF65-F5344CB8AC3E}">
        <p14:creationId xmlns:p14="http://schemas.microsoft.com/office/powerpoint/2010/main" val="3627494441"/>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08360"/>
            <a:ext cx="822960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a:xfrm>
            <a:off x="457200" y="4682729"/>
            <a:ext cx="2133600" cy="342900"/>
          </a:xfrm>
          <a:prstGeom prst="rect">
            <a:avLst/>
          </a:prstGeom>
        </p:spPr>
        <p:txBody>
          <a:bodyPr/>
          <a:lstStyle>
            <a:lvl1pPr>
              <a:defRPr/>
            </a:lvl1pPr>
          </a:lstStyle>
          <a:p>
            <a:endParaRPr lang="en-US" altLang="zh-CN"/>
          </a:p>
        </p:txBody>
      </p:sp>
      <p:sp>
        <p:nvSpPr>
          <p:cNvPr id="4" name="页脚占位符 3"/>
          <p:cNvSpPr>
            <a:spLocks noGrp="1"/>
          </p:cNvSpPr>
          <p:nvPr>
            <p:ph type="ftr" sz="quarter" idx="11"/>
          </p:nvPr>
        </p:nvSpPr>
        <p:spPr>
          <a:xfrm>
            <a:off x="3124200" y="4686300"/>
            <a:ext cx="2895600" cy="342900"/>
          </a:xfrm>
          <a:prstGeom prst="rect">
            <a:avLst/>
          </a:prstGeom>
        </p:spPr>
        <p:txBody>
          <a:bodyPr/>
          <a:lstStyle>
            <a:lvl1pPr>
              <a:defRPr/>
            </a:lvl1pPr>
          </a:lstStyle>
          <a:p>
            <a:endParaRPr lang="en-US" altLang="zh-CN"/>
          </a:p>
        </p:txBody>
      </p:sp>
      <p:sp>
        <p:nvSpPr>
          <p:cNvPr id="5" name="灯片编号占位符 4"/>
          <p:cNvSpPr>
            <a:spLocks noGrp="1"/>
          </p:cNvSpPr>
          <p:nvPr>
            <p:ph type="sldNum" sz="quarter" idx="12"/>
          </p:nvPr>
        </p:nvSpPr>
        <p:spPr>
          <a:xfrm>
            <a:off x="6553200" y="4682729"/>
            <a:ext cx="2133600" cy="342900"/>
          </a:xfrm>
          <a:prstGeom prst="rect">
            <a:avLst/>
          </a:prstGeom>
        </p:spPr>
        <p:txBody>
          <a:bodyPr/>
          <a:lstStyle>
            <a:lvl1pPr>
              <a:defRPr/>
            </a:lvl1pPr>
          </a:lstStyle>
          <a:p>
            <a:fld id="{C1337380-0B2C-4858-B0FD-4548FBF28705}" type="slidenum">
              <a:rPr lang="en-US" altLang="zh-CN"/>
              <a:pPr/>
              <a:t>‹#›</a:t>
            </a:fld>
            <a:endParaRPr lang="en-US" altLang="zh-CN"/>
          </a:p>
        </p:txBody>
      </p:sp>
    </p:spTree>
    <p:extLst>
      <p:ext uri="{BB962C8B-B14F-4D97-AF65-F5344CB8AC3E}">
        <p14:creationId xmlns:p14="http://schemas.microsoft.com/office/powerpoint/2010/main" val="1318218250"/>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slideLayout" Target="../slideLayouts/slideLayout22.xml"/><Relationship Id="rId7"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5" Type="http://schemas.openxmlformats.org/officeDocument/2006/relationships/slideLayout" Target="../slideLayouts/slideLayout24.xml"/><Relationship Id="rId4"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theme" Target="../theme/theme3.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10" Type="http://schemas.openxmlformats.org/officeDocument/2006/relationships/slideLayout" Target="../slideLayouts/slideLayout35.xml"/><Relationship Id="rId19" Type="http://schemas.openxmlformats.org/officeDocument/2006/relationships/image" Target="../media/image1.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0.xml"/><Relationship Id="rId13" Type="http://schemas.openxmlformats.org/officeDocument/2006/relationships/slideLayout" Target="../slideLayouts/slideLayout55.xml"/><Relationship Id="rId18" Type="http://schemas.openxmlformats.org/officeDocument/2006/relationships/slideLayout" Target="../slideLayouts/slideLayout60.xml"/><Relationship Id="rId3" Type="http://schemas.openxmlformats.org/officeDocument/2006/relationships/slideLayout" Target="../slideLayouts/slideLayout45.xml"/><Relationship Id="rId21" Type="http://schemas.openxmlformats.org/officeDocument/2006/relationships/theme" Target="../theme/theme4.xml"/><Relationship Id="rId7" Type="http://schemas.openxmlformats.org/officeDocument/2006/relationships/slideLayout" Target="../slideLayouts/slideLayout49.xml"/><Relationship Id="rId12" Type="http://schemas.openxmlformats.org/officeDocument/2006/relationships/slideLayout" Target="../slideLayouts/slideLayout54.xml"/><Relationship Id="rId17" Type="http://schemas.openxmlformats.org/officeDocument/2006/relationships/slideLayout" Target="../slideLayouts/slideLayout59.xml"/><Relationship Id="rId2" Type="http://schemas.openxmlformats.org/officeDocument/2006/relationships/slideLayout" Target="../slideLayouts/slideLayout44.xml"/><Relationship Id="rId16" Type="http://schemas.openxmlformats.org/officeDocument/2006/relationships/slideLayout" Target="../slideLayouts/slideLayout58.xml"/><Relationship Id="rId20" Type="http://schemas.openxmlformats.org/officeDocument/2006/relationships/slideLayout" Target="../slideLayouts/slideLayout62.xml"/><Relationship Id="rId1" Type="http://schemas.openxmlformats.org/officeDocument/2006/relationships/slideLayout" Target="../slideLayouts/slideLayout43.xml"/><Relationship Id="rId6" Type="http://schemas.openxmlformats.org/officeDocument/2006/relationships/slideLayout" Target="../slideLayouts/slideLayout48.xml"/><Relationship Id="rId11" Type="http://schemas.openxmlformats.org/officeDocument/2006/relationships/slideLayout" Target="../slideLayouts/slideLayout53.xml"/><Relationship Id="rId5" Type="http://schemas.openxmlformats.org/officeDocument/2006/relationships/slideLayout" Target="../slideLayouts/slideLayout47.xml"/><Relationship Id="rId15" Type="http://schemas.openxmlformats.org/officeDocument/2006/relationships/slideLayout" Target="../slideLayouts/slideLayout57.xml"/><Relationship Id="rId10" Type="http://schemas.openxmlformats.org/officeDocument/2006/relationships/slideLayout" Target="../slideLayouts/slideLayout52.xml"/><Relationship Id="rId19" Type="http://schemas.openxmlformats.org/officeDocument/2006/relationships/slideLayout" Target="../slideLayouts/slideLayout61.xml"/><Relationship Id="rId4" Type="http://schemas.openxmlformats.org/officeDocument/2006/relationships/slideLayout" Target="../slideLayouts/slideLayout46.xml"/><Relationship Id="rId9" Type="http://schemas.openxmlformats.org/officeDocument/2006/relationships/slideLayout" Target="../slideLayouts/slideLayout51.xml"/><Relationship Id="rId14" Type="http://schemas.openxmlformats.org/officeDocument/2006/relationships/slideLayout" Target="../slideLayouts/slideLayout56.xml"/><Relationship Id="rId22"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0.xml"/><Relationship Id="rId13" Type="http://schemas.openxmlformats.org/officeDocument/2006/relationships/slideLayout" Target="../slideLayouts/slideLayout75.xml"/><Relationship Id="rId18" Type="http://schemas.openxmlformats.org/officeDocument/2006/relationships/slideLayout" Target="../slideLayouts/slideLayout80.xml"/><Relationship Id="rId26" Type="http://schemas.openxmlformats.org/officeDocument/2006/relationships/slideLayout" Target="../slideLayouts/slideLayout88.xml"/><Relationship Id="rId3" Type="http://schemas.openxmlformats.org/officeDocument/2006/relationships/slideLayout" Target="../slideLayouts/slideLayout65.xml"/><Relationship Id="rId21" Type="http://schemas.openxmlformats.org/officeDocument/2006/relationships/slideLayout" Target="../slideLayouts/slideLayout83.xml"/><Relationship Id="rId7" Type="http://schemas.openxmlformats.org/officeDocument/2006/relationships/slideLayout" Target="../slideLayouts/slideLayout69.xml"/><Relationship Id="rId12" Type="http://schemas.openxmlformats.org/officeDocument/2006/relationships/slideLayout" Target="../slideLayouts/slideLayout74.xml"/><Relationship Id="rId17" Type="http://schemas.openxmlformats.org/officeDocument/2006/relationships/slideLayout" Target="../slideLayouts/slideLayout79.xml"/><Relationship Id="rId25" Type="http://schemas.openxmlformats.org/officeDocument/2006/relationships/slideLayout" Target="../slideLayouts/slideLayout87.xml"/><Relationship Id="rId2" Type="http://schemas.openxmlformats.org/officeDocument/2006/relationships/slideLayout" Target="../slideLayouts/slideLayout64.xml"/><Relationship Id="rId16" Type="http://schemas.openxmlformats.org/officeDocument/2006/relationships/slideLayout" Target="../slideLayouts/slideLayout78.xml"/><Relationship Id="rId20" Type="http://schemas.openxmlformats.org/officeDocument/2006/relationships/slideLayout" Target="../slideLayouts/slideLayout82.xml"/><Relationship Id="rId1" Type="http://schemas.openxmlformats.org/officeDocument/2006/relationships/slideLayout" Target="../slideLayouts/slideLayout63.xml"/><Relationship Id="rId6" Type="http://schemas.openxmlformats.org/officeDocument/2006/relationships/slideLayout" Target="../slideLayouts/slideLayout68.xml"/><Relationship Id="rId11" Type="http://schemas.openxmlformats.org/officeDocument/2006/relationships/slideLayout" Target="../slideLayouts/slideLayout73.xml"/><Relationship Id="rId24" Type="http://schemas.openxmlformats.org/officeDocument/2006/relationships/slideLayout" Target="../slideLayouts/slideLayout86.xml"/><Relationship Id="rId5" Type="http://schemas.openxmlformats.org/officeDocument/2006/relationships/slideLayout" Target="../slideLayouts/slideLayout67.xml"/><Relationship Id="rId15" Type="http://schemas.openxmlformats.org/officeDocument/2006/relationships/slideLayout" Target="../slideLayouts/slideLayout77.xml"/><Relationship Id="rId23" Type="http://schemas.openxmlformats.org/officeDocument/2006/relationships/slideLayout" Target="../slideLayouts/slideLayout85.xml"/><Relationship Id="rId28" Type="http://schemas.openxmlformats.org/officeDocument/2006/relationships/theme" Target="../theme/theme5.xml"/><Relationship Id="rId10" Type="http://schemas.openxmlformats.org/officeDocument/2006/relationships/slideLayout" Target="../slideLayouts/slideLayout72.xml"/><Relationship Id="rId19" Type="http://schemas.openxmlformats.org/officeDocument/2006/relationships/slideLayout" Target="../slideLayouts/slideLayout81.xml"/><Relationship Id="rId4" Type="http://schemas.openxmlformats.org/officeDocument/2006/relationships/slideLayout" Target="../slideLayouts/slideLayout66.xml"/><Relationship Id="rId9" Type="http://schemas.openxmlformats.org/officeDocument/2006/relationships/slideLayout" Target="../slideLayouts/slideLayout71.xml"/><Relationship Id="rId14" Type="http://schemas.openxmlformats.org/officeDocument/2006/relationships/slideLayout" Target="../slideLayouts/slideLayout76.xml"/><Relationship Id="rId22" Type="http://schemas.openxmlformats.org/officeDocument/2006/relationships/slideLayout" Target="../slideLayouts/slideLayout84.xml"/><Relationship Id="rId27" Type="http://schemas.openxmlformats.org/officeDocument/2006/relationships/slideLayout" Target="../slideLayouts/slideLayout8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23.xml"/><Relationship Id="rId13" Type="http://schemas.openxmlformats.org/officeDocument/2006/relationships/slideLayout" Target="../slideLayouts/slideLayout128.xml"/><Relationship Id="rId18" Type="http://schemas.openxmlformats.org/officeDocument/2006/relationships/theme" Target="../theme/theme7.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12" Type="http://schemas.openxmlformats.org/officeDocument/2006/relationships/slideLayout" Target="../slideLayouts/slideLayout127.xml"/><Relationship Id="rId17" Type="http://schemas.openxmlformats.org/officeDocument/2006/relationships/slideLayout" Target="../slideLayouts/slideLayout132.xml"/><Relationship Id="rId2" Type="http://schemas.openxmlformats.org/officeDocument/2006/relationships/slideLayout" Target="../slideLayouts/slideLayout117.xml"/><Relationship Id="rId16" Type="http://schemas.openxmlformats.org/officeDocument/2006/relationships/slideLayout" Target="../slideLayouts/slideLayout131.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11" Type="http://schemas.openxmlformats.org/officeDocument/2006/relationships/slideLayout" Target="../slideLayouts/slideLayout126.xml"/><Relationship Id="rId5" Type="http://schemas.openxmlformats.org/officeDocument/2006/relationships/slideLayout" Target="../slideLayouts/slideLayout120.xml"/><Relationship Id="rId15" Type="http://schemas.openxmlformats.org/officeDocument/2006/relationships/slideLayout" Target="../slideLayouts/slideLayout130.xml"/><Relationship Id="rId10" Type="http://schemas.openxmlformats.org/officeDocument/2006/relationships/slideLayout" Target="../slideLayouts/slideLayout125.xml"/><Relationship Id="rId19" Type="http://schemas.openxmlformats.org/officeDocument/2006/relationships/image" Target="../media/image1.png"/><Relationship Id="rId4" Type="http://schemas.openxmlformats.org/officeDocument/2006/relationships/slideLayout" Target="../slideLayouts/slideLayout119.xml"/><Relationship Id="rId9" Type="http://schemas.openxmlformats.org/officeDocument/2006/relationships/slideLayout" Target="../slideLayouts/slideLayout124.xml"/><Relationship Id="rId14" Type="http://schemas.openxmlformats.org/officeDocument/2006/relationships/slideLayout" Target="../slideLayouts/slideLayout12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40.xml"/><Relationship Id="rId13" Type="http://schemas.openxmlformats.org/officeDocument/2006/relationships/slideLayout" Target="../slideLayouts/slideLayout145.xml"/><Relationship Id="rId18" Type="http://schemas.openxmlformats.org/officeDocument/2006/relationships/slideLayout" Target="../slideLayouts/slideLayout150.xml"/><Relationship Id="rId3" Type="http://schemas.openxmlformats.org/officeDocument/2006/relationships/slideLayout" Target="../slideLayouts/slideLayout135.xml"/><Relationship Id="rId21" Type="http://schemas.openxmlformats.org/officeDocument/2006/relationships/slideLayout" Target="../slideLayouts/slideLayout153.xml"/><Relationship Id="rId7" Type="http://schemas.openxmlformats.org/officeDocument/2006/relationships/slideLayout" Target="../slideLayouts/slideLayout139.xml"/><Relationship Id="rId12" Type="http://schemas.openxmlformats.org/officeDocument/2006/relationships/slideLayout" Target="../slideLayouts/slideLayout144.xml"/><Relationship Id="rId17" Type="http://schemas.openxmlformats.org/officeDocument/2006/relationships/slideLayout" Target="../slideLayouts/slideLayout149.xml"/><Relationship Id="rId2" Type="http://schemas.openxmlformats.org/officeDocument/2006/relationships/slideLayout" Target="../slideLayouts/slideLayout134.xml"/><Relationship Id="rId16" Type="http://schemas.openxmlformats.org/officeDocument/2006/relationships/slideLayout" Target="../slideLayouts/slideLayout148.xml"/><Relationship Id="rId20" Type="http://schemas.openxmlformats.org/officeDocument/2006/relationships/slideLayout" Target="../slideLayouts/slideLayout152.xml"/><Relationship Id="rId1" Type="http://schemas.openxmlformats.org/officeDocument/2006/relationships/slideLayout" Target="../slideLayouts/slideLayout133.xml"/><Relationship Id="rId6" Type="http://schemas.openxmlformats.org/officeDocument/2006/relationships/slideLayout" Target="../slideLayouts/slideLayout138.xml"/><Relationship Id="rId11" Type="http://schemas.openxmlformats.org/officeDocument/2006/relationships/slideLayout" Target="../slideLayouts/slideLayout143.xml"/><Relationship Id="rId5" Type="http://schemas.openxmlformats.org/officeDocument/2006/relationships/slideLayout" Target="../slideLayouts/slideLayout137.xml"/><Relationship Id="rId15" Type="http://schemas.openxmlformats.org/officeDocument/2006/relationships/slideLayout" Target="../slideLayouts/slideLayout147.xml"/><Relationship Id="rId23" Type="http://schemas.openxmlformats.org/officeDocument/2006/relationships/theme" Target="../theme/theme8.xml"/><Relationship Id="rId10" Type="http://schemas.openxmlformats.org/officeDocument/2006/relationships/slideLayout" Target="../slideLayouts/slideLayout142.xml"/><Relationship Id="rId19" Type="http://schemas.openxmlformats.org/officeDocument/2006/relationships/slideLayout" Target="../slideLayouts/slideLayout151.xml"/><Relationship Id="rId4" Type="http://schemas.openxmlformats.org/officeDocument/2006/relationships/slideLayout" Target="../slideLayouts/slideLayout136.xml"/><Relationship Id="rId9" Type="http://schemas.openxmlformats.org/officeDocument/2006/relationships/slideLayout" Target="../slideLayouts/slideLayout141.xml"/><Relationship Id="rId14" Type="http://schemas.openxmlformats.org/officeDocument/2006/relationships/slideLayout" Target="../slideLayouts/slideLayout146.xml"/><Relationship Id="rId22" Type="http://schemas.openxmlformats.org/officeDocument/2006/relationships/slideLayout" Target="../slideLayouts/slideLayout15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62.xml"/><Relationship Id="rId13" Type="http://schemas.openxmlformats.org/officeDocument/2006/relationships/slideLayout" Target="../slideLayouts/slideLayout167.xml"/><Relationship Id="rId18" Type="http://schemas.openxmlformats.org/officeDocument/2006/relationships/slideLayout" Target="../slideLayouts/slideLayout172.xml"/><Relationship Id="rId3" Type="http://schemas.openxmlformats.org/officeDocument/2006/relationships/slideLayout" Target="../slideLayouts/slideLayout157.xml"/><Relationship Id="rId21" Type="http://schemas.openxmlformats.org/officeDocument/2006/relationships/slideLayout" Target="../slideLayouts/slideLayout175.xml"/><Relationship Id="rId7" Type="http://schemas.openxmlformats.org/officeDocument/2006/relationships/slideLayout" Target="../slideLayouts/slideLayout161.xml"/><Relationship Id="rId12" Type="http://schemas.openxmlformats.org/officeDocument/2006/relationships/slideLayout" Target="../slideLayouts/slideLayout166.xml"/><Relationship Id="rId17" Type="http://schemas.openxmlformats.org/officeDocument/2006/relationships/slideLayout" Target="../slideLayouts/slideLayout171.xml"/><Relationship Id="rId2" Type="http://schemas.openxmlformats.org/officeDocument/2006/relationships/slideLayout" Target="../slideLayouts/slideLayout156.xml"/><Relationship Id="rId16" Type="http://schemas.openxmlformats.org/officeDocument/2006/relationships/slideLayout" Target="../slideLayouts/slideLayout170.xml"/><Relationship Id="rId20" Type="http://schemas.openxmlformats.org/officeDocument/2006/relationships/slideLayout" Target="../slideLayouts/slideLayout174.xml"/><Relationship Id="rId1" Type="http://schemas.openxmlformats.org/officeDocument/2006/relationships/slideLayout" Target="../slideLayouts/slideLayout155.xml"/><Relationship Id="rId6" Type="http://schemas.openxmlformats.org/officeDocument/2006/relationships/slideLayout" Target="../slideLayouts/slideLayout160.xml"/><Relationship Id="rId11" Type="http://schemas.openxmlformats.org/officeDocument/2006/relationships/slideLayout" Target="../slideLayouts/slideLayout165.xml"/><Relationship Id="rId5" Type="http://schemas.openxmlformats.org/officeDocument/2006/relationships/slideLayout" Target="../slideLayouts/slideLayout159.xml"/><Relationship Id="rId15" Type="http://schemas.openxmlformats.org/officeDocument/2006/relationships/slideLayout" Target="../slideLayouts/slideLayout169.xml"/><Relationship Id="rId23" Type="http://schemas.openxmlformats.org/officeDocument/2006/relationships/theme" Target="../theme/theme9.xml"/><Relationship Id="rId10" Type="http://schemas.openxmlformats.org/officeDocument/2006/relationships/slideLayout" Target="../slideLayouts/slideLayout164.xml"/><Relationship Id="rId19" Type="http://schemas.openxmlformats.org/officeDocument/2006/relationships/slideLayout" Target="../slideLayouts/slideLayout173.xml"/><Relationship Id="rId4" Type="http://schemas.openxmlformats.org/officeDocument/2006/relationships/slideLayout" Target="../slideLayouts/slideLayout158.xml"/><Relationship Id="rId9" Type="http://schemas.openxmlformats.org/officeDocument/2006/relationships/slideLayout" Target="../slideLayouts/slideLayout163.xml"/><Relationship Id="rId14" Type="http://schemas.openxmlformats.org/officeDocument/2006/relationships/slideLayout" Target="../slideLayouts/slideLayout168.xml"/><Relationship Id="rId22" Type="http://schemas.openxmlformats.org/officeDocument/2006/relationships/slideLayout" Target="../slideLayouts/slideLayout17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 id="2147483917" r:id="rId18"/>
    <p:sldLayoutId id="2147483918" r:id="rId19"/>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21"/>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1"/>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1"/>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1"/>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1"/>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8">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 id="2147483919" r:id="rId2"/>
    <p:sldLayoutId id="2147483920" r:id="rId3"/>
    <p:sldLayoutId id="2147483921" r:id="rId4"/>
    <p:sldLayoutId id="2147483922" r:id="rId5"/>
    <p:sldLayoutId id="2147483923" r:id="rId6"/>
  </p:sldLayoutIdLst>
  <p:transition>
    <p:fade/>
  </p:transition>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924" r:id="rId18"/>
    <p:sldLayoutId id="2147483925" r:id="rId19"/>
    <p:sldLayoutId id="2147483926" r:id="rId20"/>
  </p:sldLayoutIdLst>
  <p:transition>
    <p:fade/>
  </p:transition>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22"/>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22"/>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22"/>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60.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1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xml.rels><?xml version="1.0" encoding="UTF-8" standalone="yes"?>
<Relationships xmlns="http://schemas.openxmlformats.org/package/2006/relationships"><Relationship Id="rId8" Type="http://schemas.openxmlformats.org/officeDocument/2006/relationships/slide" Target="slide85.xml"/><Relationship Id="rId3" Type="http://schemas.openxmlformats.org/officeDocument/2006/relationships/slide" Target="slide16.xml"/><Relationship Id="rId7" Type="http://schemas.openxmlformats.org/officeDocument/2006/relationships/slide" Target="slide79.xml"/><Relationship Id="rId2" Type="http://schemas.openxmlformats.org/officeDocument/2006/relationships/slide" Target="slide5.xml"/><Relationship Id="rId1" Type="http://schemas.openxmlformats.org/officeDocument/2006/relationships/slideLayout" Target="../slideLayouts/slideLayout51.xml"/><Relationship Id="rId6" Type="http://schemas.openxmlformats.org/officeDocument/2006/relationships/slide" Target="slide71.xml"/><Relationship Id="rId5" Type="http://schemas.openxmlformats.org/officeDocument/2006/relationships/slide" Target="slide60.xml"/><Relationship Id="rId4" Type="http://schemas.openxmlformats.org/officeDocument/2006/relationships/slide" Target="slide2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51.xml"/><Relationship Id="rId1" Type="http://schemas.openxmlformats.org/officeDocument/2006/relationships/vmlDrawing" Target="../drawings/vmlDrawing1.vml"/><Relationship Id="rId4" Type="http://schemas.openxmlformats.org/officeDocument/2006/relationships/image" Target="../media/image37.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55.xml"/><Relationship Id="rId1" Type="http://schemas.openxmlformats.org/officeDocument/2006/relationships/vmlDrawing" Target="../drawings/vmlDrawing2.vml"/><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55.xml"/><Relationship Id="rId1" Type="http://schemas.openxmlformats.org/officeDocument/2006/relationships/vmlDrawing" Target="../drawings/vmlDrawing3.vml"/><Relationship Id="rId4" Type="http://schemas.openxmlformats.org/officeDocument/2006/relationships/image" Target="../media/image4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55.xml"/><Relationship Id="rId1" Type="http://schemas.openxmlformats.org/officeDocument/2006/relationships/vmlDrawing" Target="../drawings/vmlDrawing4.vml"/><Relationship Id="rId4" Type="http://schemas.openxmlformats.org/officeDocument/2006/relationships/image" Target="../media/image46.emf"/></Relationships>
</file>

<file path=ppt/slides/_rels/slide43.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55.xml"/><Relationship Id="rId1" Type="http://schemas.openxmlformats.org/officeDocument/2006/relationships/vmlDrawing" Target="../drawings/vmlDrawing5.vml"/><Relationship Id="rId4" Type="http://schemas.openxmlformats.org/officeDocument/2006/relationships/image" Target="../media/image47.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55.xml"/><Relationship Id="rId1" Type="http://schemas.openxmlformats.org/officeDocument/2006/relationships/vmlDrawing" Target="../drawings/vmlDrawing6.vml"/><Relationship Id="rId4" Type="http://schemas.openxmlformats.org/officeDocument/2006/relationships/image" Target="../media/image4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55.xml"/><Relationship Id="rId1" Type="http://schemas.openxmlformats.org/officeDocument/2006/relationships/vmlDrawing" Target="../drawings/vmlDrawing7.vml"/><Relationship Id="rId4" Type="http://schemas.openxmlformats.org/officeDocument/2006/relationships/image" Target="../media/image49.emf"/></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55.xml"/><Relationship Id="rId1" Type="http://schemas.openxmlformats.org/officeDocument/2006/relationships/vmlDrawing" Target="../drawings/vmlDrawing8.vml"/><Relationship Id="rId4" Type="http://schemas.openxmlformats.org/officeDocument/2006/relationships/image" Target="../media/image50.emf"/></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55.xml"/><Relationship Id="rId1" Type="http://schemas.openxmlformats.org/officeDocument/2006/relationships/vmlDrawing" Target="../drawings/vmlDrawing9.vml"/><Relationship Id="rId4" Type="http://schemas.openxmlformats.org/officeDocument/2006/relationships/image" Target="../media/image5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55.xml"/><Relationship Id="rId1" Type="http://schemas.openxmlformats.org/officeDocument/2006/relationships/vmlDrawing" Target="../drawings/vmlDrawing10.vml"/><Relationship Id="rId4" Type="http://schemas.openxmlformats.org/officeDocument/2006/relationships/image" Target="../media/image52.emf"/></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55.xml"/><Relationship Id="rId1" Type="http://schemas.openxmlformats.org/officeDocument/2006/relationships/vmlDrawing" Target="../drawings/vmlDrawing11.vml"/><Relationship Id="rId4" Type="http://schemas.openxmlformats.org/officeDocument/2006/relationships/image" Target="../media/image53.emf"/></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55.xml"/><Relationship Id="rId1" Type="http://schemas.openxmlformats.org/officeDocument/2006/relationships/vmlDrawing" Target="../drawings/vmlDrawing12.vml"/><Relationship Id="rId4" Type="http://schemas.openxmlformats.org/officeDocument/2006/relationships/image" Target="../media/image54.emf"/></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55.xml"/><Relationship Id="rId1" Type="http://schemas.openxmlformats.org/officeDocument/2006/relationships/vmlDrawing" Target="../drawings/vmlDrawing13.vml"/><Relationship Id="rId4" Type="http://schemas.openxmlformats.org/officeDocument/2006/relationships/image" Target="../media/image55.emf"/></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55.xml"/><Relationship Id="rId1" Type="http://schemas.openxmlformats.org/officeDocument/2006/relationships/vmlDrawing" Target="../drawings/vmlDrawing14.vml"/><Relationship Id="rId4" Type="http://schemas.openxmlformats.org/officeDocument/2006/relationships/image" Target="../media/image56.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55.xml"/><Relationship Id="rId1" Type="http://schemas.openxmlformats.org/officeDocument/2006/relationships/vmlDrawing" Target="../drawings/vmlDrawing15.vml"/><Relationship Id="rId4" Type="http://schemas.openxmlformats.org/officeDocument/2006/relationships/image" Target="../media/image57.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55.xml"/><Relationship Id="rId1" Type="http://schemas.openxmlformats.org/officeDocument/2006/relationships/vmlDrawing" Target="../drawings/vmlDrawing16.vml"/><Relationship Id="rId4" Type="http://schemas.openxmlformats.org/officeDocument/2006/relationships/image" Target="../media/image58.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55.xml"/><Relationship Id="rId1" Type="http://schemas.openxmlformats.org/officeDocument/2006/relationships/vmlDrawing" Target="../drawings/vmlDrawing17.vml"/><Relationship Id="rId4" Type="http://schemas.openxmlformats.org/officeDocument/2006/relationships/image" Target="../media/image59.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55.xml"/><Relationship Id="rId1" Type="http://schemas.openxmlformats.org/officeDocument/2006/relationships/vmlDrawing" Target="../drawings/vmlDrawing18.vml"/><Relationship Id="rId4" Type="http://schemas.openxmlformats.org/officeDocument/2006/relationships/image" Target="../media/image60.e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55.xml"/><Relationship Id="rId1" Type="http://schemas.openxmlformats.org/officeDocument/2006/relationships/vmlDrawing" Target="../drawings/vmlDrawing19.vml"/><Relationship Id="rId4" Type="http://schemas.openxmlformats.org/officeDocument/2006/relationships/image" Target="../media/image61.emf"/></Relationships>
</file>

<file path=ppt/slides/_rels/slide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5.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8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9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12</a:t>
            </a:r>
            <a:r>
              <a:rPr lang="zh-CN" altLang="en-US" sz="3600" b="1" dirty="0">
                <a:effectLst>
                  <a:outerShdw blurRad="38100" dist="38100" dir="2700000" algn="tl">
                    <a:srgbClr val="000000"/>
                  </a:outerShdw>
                </a:effectLst>
              </a:rPr>
              <a:t>章 软件项目管理</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body" sz="half" idx="1"/>
          </p:nvPr>
        </p:nvSpPr>
        <p:spPr>
          <a:xfrm>
            <a:off x="1485900" y="400050"/>
            <a:ext cx="6229350" cy="997196"/>
          </a:xfrm>
        </p:spPr>
        <p:txBody>
          <a:bodyPr/>
          <a:lstStyle/>
          <a:p>
            <a:r>
              <a:rPr lang="zh-CN" altLang="en-US" b="1">
                <a:solidFill>
                  <a:schemeClr val="tx1"/>
                </a:solidFill>
                <a:latin typeface="Times New Roman" panose="02020603050405020304" pitchFamily="18" charset="0"/>
              </a:rPr>
              <a:t>每个特征根据其复杂程度分配一个功能点数，即信息域特征系数</a:t>
            </a:r>
            <a:r>
              <a:rPr lang="en-US" altLang="zh-CN" b="1" i="1">
                <a:solidFill>
                  <a:schemeClr val="tx1"/>
                </a:solidFill>
                <a:latin typeface="Times New Roman" panose="02020603050405020304" pitchFamily="18" charset="0"/>
              </a:rPr>
              <a:t>a</a:t>
            </a:r>
            <a:r>
              <a:rPr lang="en-US" altLang="zh-CN" b="1" baseline="-25000">
                <a:solidFill>
                  <a:schemeClr val="tx1"/>
                </a:solidFill>
                <a:latin typeface="Times New Roman" panose="02020603050405020304" pitchFamily="18" charset="0"/>
              </a:rPr>
              <a:t>1</a:t>
            </a:r>
            <a:r>
              <a:rPr lang="zh-CN" altLang="en-US" b="1">
                <a:solidFill>
                  <a:schemeClr val="tx1"/>
                </a:solidFill>
                <a:latin typeface="Times New Roman" panose="02020603050405020304" pitchFamily="18" charset="0"/>
              </a:rPr>
              <a:t>，</a:t>
            </a:r>
            <a:r>
              <a:rPr lang="en-US" altLang="zh-CN" b="1" i="1">
                <a:solidFill>
                  <a:schemeClr val="tx1"/>
                </a:solidFill>
                <a:latin typeface="Times New Roman" panose="02020603050405020304" pitchFamily="18" charset="0"/>
              </a:rPr>
              <a:t>a</a:t>
            </a:r>
            <a:r>
              <a:rPr lang="en-US" altLang="zh-CN" b="1" baseline="-25000">
                <a:solidFill>
                  <a:schemeClr val="tx1"/>
                </a:solidFill>
                <a:latin typeface="Times New Roman" panose="02020603050405020304" pitchFamily="18" charset="0"/>
              </a:rPr>
              <a:t>2</a:t>
            </a:r>
            <a:r>
              <a:rPr lang="zh-CN" altLang="en-US" b="1">
                <a:solidFill>
                  <a:schemeClr val="tx1"/>
                </a:solidFill>
                <a:latin typeface="Times New Roman" panose="02020603050405020304" pitchFamily="18" charset="0"/>
              </a:rPr>
              <a:t>，</a:t>
            </a:r>
            <a:r>
              <a:rPr lang="en-US" altLang="zh-CN" b="1" i="1">
                <a:solidFill>
                  <a:schemeClr val="tx1"/>
                </a:solidFill>
                <a:latin typeface="Times New Roman" panose="02020603050405020304" pitchFamily="18" charset="0"/>
              </a:rPr>
              <a:t>a</a:t>
            </a:r>
            <a:r>
              <a:rPr lang="en-US" altLang="zh-CN" b="1" baseline="-25000">
                <a:solidFill>
                  <a:schemeClr val="tx1"/>
                </a:solidFill>
                <a:latin typeface="Times New Roman" panose="02020603050405020304" pitchFamily="18" charset="0"/>
              </a:rPr>
              <a:t>3</a:t>
            </a:r>
            <a:r>
              <a:rPr lang="zh-CN" altLang="en-US" b="1">
                <a:solidFill>
                  <a:schemeClr val="tx1"/>
                </a:solidFill>
                <a:latin typeface="Times New Roman" panose="02020603050405020304" pitchFamily="18" charset="0"/>
              </a:rPr>
              <a:t>，</a:t>
            </a:r>
            <a:r>
              <a:rPr lang="en-US" altLang="zh-CN" b="1" i="1">
                <a:solidFill>
                  <a:schemeClr val="tx1"/>
                </a:solidFill>
                <a:latin typeface="Times New Roman" panose="02020603050405020304" pitchFamily="18" charset="0"/>
              </a:rPr>
              <a:t>a</a:t>
            </a:r>
            <a:r>
              <a:rPr lang="en-US" altLang="zh-CN" b="1" baseline="-25000">
                <a:solidFill>
                  <a:schemeClr val="tx1"/>
                </a:solidFill>
                <a:latin typeface="Times New Roman" panose="02020603050405020304" pitchFamily="18" charset="0"/>
              </a:rPr>
              <a:t>4</a:t>
            </a:r>
            <a:r>
              <a:rPr lang="zh-CN" altLang="en-US" b="1">
                <a:solidFill>
                  <a:schemeClr val="tx1"/>
                </a:solidFill>
                <a:latin typeface="Times New Roman" panose="02020603050405020304" pitchFamily="18" charset="0"/>
              </a:rPr>
              <a:t>，</a:t>
            </a:r>
            <a:r>
              <a:rPr lang="en-US" altLang="zh-CN" b="1" i="1">
                <a:solidFill>
                  <a:schemeClr val="tx1"/>
                </a:solidFill>
                <a:latin typeface="Times New Roman" panose="02020603050405020304" pitchFamily="18" charset="0"/>
              </a:rPr>
              <a:t>a</a:t>
            </a:r>
            <a:r>
              <a:rPr lang="en-US" altLang="zh-CN" b="1" baseline="-25000">
                <a:solidFill>
                  <a:schemeClr val="tx1"/>
                </a:solidFill>
                <a:latin typeface="Times New Roman" panose="02020603050405020304" pitchFamily="18" charset="0"/>
              </a:rPr>
              <a:t>5</a:t>
            </a:r>
            <a:r>
              <a:rPr lang="zh-CN" altLang="en-US" b="1">
                <a:solidFill>
                  <a:schemeClr val="tx1"/>
                </a:solidFill>
                <a:latin typeface="Times New Roman" panose="02020603050405020304" pitchFamily="18" charset="0"/>
              </a:rPr>
              <a:t>，见表</a:t>
            </a:r>
            <a:r>
              <a:rPr lang="en-US" altLang="zh-CN" b="1">
                <a:solidFill>
                  <a:schemeClr val="tx1"/>
                </a:solidFill>
                <a:latin typeface="Times New Roman" panose="02020603050405020304" pitchFamily="18" charset="0"/>
              </a:rPr>
              <a:t>13.1</a:t>
            </a:r>
            <a:r>
              <a:rPr lang="zh-CN" altLang="en-US" b="1">
                <a:solidFill>
                  <a:schemeClr val="tx1"/>
                </a:solidFill>
                <a:latin typeface="Times New Roman" panose="02020603050405020304" pitchFamily="18" charset="0"/>
              </a:rPr>
              <a:t>。</a:t>
            </a:r>
          </a:p>
        </p:txBody>
      </p:sp>
      <p:sp>
        <p:nvSpPr>
          <p:cNvPr id="29706" name="AutoShape 10"/>
          <p:cNvSpPr>
            <a:spLocks noChangeAspect="1" noChangeArrowheads="1" noTextEdit="1"/>
          </p:cNvSpPr>
          <p:nvPr/>
        </p:nvSpPr>
        <p:spPr bwMode="auto">
          <a:xfrm>
            <a:off x="1543050" y="1657350"/>
            <a:ext cx="60579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08" name="Rectangle 12"/>
          <p:cNvSpPr>
            <a:spLocks noChangeArrowheads="1"/>
          </p:cNvSpPr>
          <p:nvPr/>
        </p:nvSpPr>
        <p:spPr bwMode="auto">
          <a:xfrm>
            <a:off x="1657350" y="1691879"/>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表</a:t>
            </a:r>
            <a:endParaRPr lang="zh-CN" altLang="en-US" sz="1050" b="1">
              <a:latin typeface="Times New Roman" panose="02020603050405020304" pitchFamily="18" charset="0"/>
            </a:endParaRPr>
          </a:p>
        </p:txBody>
      </p:sp>
      <p:sp>
        <p:nvSpPr>
          <p:cNvPr id="29709" name="Rectangle 13"/>
          <p:cNvSpPr>
            <a:spLocks noChangeArrowheads="1"/>
          </p:cNvSpPr>
          <p:nvPr/>
        </p:nvSpPr>
        <p:spPr bwMode="auto">
          <a:xfrm>
            <a:off x="1914525" y="1691879"/>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dirty="0">
                <a:latin typeface="Times New Roman" panose="02020603050405020304" pitchFamily="18" charset="0"/>
              </a:rPr>
              <a:t>13</a:t>
            </a:r>
            <a:endParaRPr lang="en-US" altLang="zh-CN" sz="1050" b="1" dirty="0">
              <a:latin typeface="Times New Roman" panose="02020603050405020304" pitchFamily="18" charset="0"/>
            </a:endParaRPr>
          </a:p>
        </p:txBody>
      </p:sp>
      <p:sp>
        <p:nvSpPr>
          <p:cNvPr id="29710" name="Rectangle 14"/>
          <p:cNvSpPr>
            <a:spLocks noChangeArrowheads="1"/>
          </p:cNvSpPr>
          <p:nvPr/>
        </p:nvSpPr>
        <p:spPr bwMode="auto">
          <a:xfrm>
            <a:off x="2115741" y="1691879"/>
            <a:ext cx="4809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a:t>
            </a:r>
            <a:endParaRPr lang="en-US" altLang="zh-CN" sz="1050" b="1">
              <a:latin typeface="Times New Roman" panose="02020603050405020304" pitchFamily="18" charset="0"/>
            </a:endParaRPr>
          </a:p>
        </p:txBody>
      </p:sp>
      <p:sp>
        <p:nvSpPr>
          <p:cNvPr id="29711" name="Rectangle 15"/>
          <p:cNvSpPr>
            <a:spLocks noChangeArrowheads="1"/>
          </p:cNvSpPr>
          <p:nvPr/>
        </p:nvSpPr>
        <p:spPr bwMode="auto">
          <a:xfrm>
            <a:off x="2215754" y="1691879"/>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1</a:t>
            </a:r>
            <a:endParaRPr lang="en-US" altLang="zh-CN" sz="1050" b="1">
              <a:latin typeface="Times New Roman" panose="02020603050405020304" pitchFamily="18" charset="0"/>
            </a:endParaRPr>
          </a:p>
        </p:txBody>
      </p:sp>
      <p:sp>
        <p:nvSpPr>
          <p:cNvPr id="29712" name="Rectangle 16"/>
          <p:cNvSpPr>
            <a:spLocks noChangeArrowheads="1"/>
          </p:cNvSpPr>
          <p:nvPr/>
        </p:nvSpPr>
        <p:spPr bwMode="auto">
          <a:xfrm>
            <a:off x="2315766" y="1691879"/>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  </a:t>
            </a:r>
            <a:endParaRPr lang="en-US" altLang="zh-CN" sz="1050" b="1">
              <a:latin typeface="Times New Roman" panose="02020603050405020304" pitchFamily="18" charset="0"/>
            </a:endParaRPr>
          </a:p>
        </p:txBody>
      </p:sp>
      <p:sp>
        <p:nvSpPr>
          <p:cNvPr id="29713" name="Rectangle 17"/>
          <p:cNvSpPr>
            <a:spLocks noChangeArrowheads="1"/>
          </p:cNvSpPr>
          <p:nvPr/>
        </p:nvSpPr>
        <p:spPr bwMode="auto">
          <a:xfrm>
            <a:off x="2515792" y="1691879"/>
            <a:ext cx="173124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信息域特性系数值</a:t>
            </a:r>
            <a:endParaRPr lang="zh-CN" altLang="en-US" sz="1050" b="1">
              <a:latin typeface="Times New Roman" panose="02020603050405020304" pitchFamily="18" charset="0"/>
            </a:endParaRPr>
          </a:p>
        </p:txBody>
      </p:sp>
      <p:sp>
        <p:nvSpPr>
          <p:cNvPr id="29714" name="Rectangle 18"/>
          <p:cNvSpPr>
            <a:spLocks noChangeArrowheads="1"/>
          </p:cNvSpPr>
          <p:nvPr/>
        </p:nvSpPr>
        <p:spPr bwMode="auto">
          <a:xfrm>
            <a:off x="1657350" y="2021681"/>
            <a:ext cx="24045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     </a:t>
            </a:r>
            <a:endParaRPr lang="en-US" altLang="zh-CN" sz="1050" b="1">
              <a:latin typeface="Times New Roman" panose="02020603050405020304" pitchFamily="18" charset="0"/>
            </a:endParaRPr>
          </a:p>
        </p:txBody>
      </p:sp>
      <p:sp>
        <p:nvSpPr>
          <p:cNvPr id="29715" name="Rectangle 19"/>
          <p:cNvSpPr>
            <a:spLocks noChangeArrowheads="1"/>
          </p:cNvSpPr>
          <p:nvPr/>
        </p:nvSpPr>
        <p:spPr bwMode="auto">
          <a:xfrm>
            <a:off x="2158604" y="2021681"/>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复杂级别</a:t>
            </a:r>
            <a:endParaRPr lang="zh-CN" altLang="en-US" sz="1050" b="1">
              <a:latin typeface="Times New Roman" panose="02020603050405020304" pitchFamily="18" charset="0"/>
            </a:endParaRPr>
          </a:p>
        </p:txBody>
      </p:sp>
      <p:sp>
        <p:nvSpPr>
          <p:cNvPr id="29716" name="Rectangle 20"/>
          <p:cNvSpPr>
            <a:spLocks noChangeArrowheads="1"/>
          </p:cNvSpPr>
          <p:nvPr/>
        </p:nvSpPr>
        <p:spPr bwMode="auto">
          <a:xfrm>
            <a:off x="1657350" y="2332435"/>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特性系数</a:t>
            </a:r>
            <a:endParaRPr lang="zh-CN" altLang="en-US" sz="1050" b="1">
              <a:latin typeface="Times New Roman" panose="02020603050405020304" pitchFamily="18" charset="0"/>
            </a:endParaRPr>
          </a:p>
        </p:txBody>
      </p:sp>
      <p:sp>
        <p:nvSpPr>
          <p:cNvPr id="29717" name="Rectangle 21"/>
          <p:cNvSpPr>
            <a:spLocks noChangeArrowheads="1"/>
          </p:cNvSpPr>
          <p:nvPr/>
        </p:nvSpPr>
        <p:spPr bwMode="auto">
          <a:xfrm>
            <a:off x="3600450" y="2172891"/>
            <a:ext cx="404813"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500" b="1">
                <a:latin typeface="Times New Roman" panose="02020603050405020304" pitchFamily="18" charset="0"/>
              </a:rPr>
              <a:t>简单</a:t>
            </a:r>
            <a:endParaRPr lang="zh-CN" altLang="en-US" sz="1050" b="1">
              <a:latin typeface="Times New Roman" panose="02020603050405020304" pitchFamily="18" charset="0"/>
            </a:endParaRPr>
          </a:p>
        </p:txBody>
      </p:sp>
      <p:sp>
        <p:nvSpPr>
          <p:cNvPr id="29718" name="Rectangle 22"/>
          <p:cNvSpPr>
            <a:spLocks noChangeArrowheads="1"/>
          </p:cNvSpPr>
          <p:nvPr/>
        </p:nvSpPr>
        <p:spPr bwMode="auto">
          <a:xfrm>
            <a:off x="5133975" y="2172891"/>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平均</a:t>
            </a:r>
            <a:endParaRPr lang="zh-CN" altLang="en-US" sz="1050" b="1">
              <a:latin typeface="Times New Roman" panose="02020603050405020304" pitchFamily="18" charset="0"/>
            </a:endParaRPr>
          </a:p>
        </p:txBody>
      </p:sp>
      <p:sp>
        <p:nvSpPr>
          <p:cNvPr id="29719" name="Rectangle 23"/>
          <p:cNvSpPr>
            <a:spLocks noChangeArrowheads="1"/>
          </p:cNvSpPr>
          <p:nvPr/>
        </p:nvSpPr>
        <p:spPr bwMode="auto">
          <a:xfrm>
            <a:off x="6649641" y="2172891"/>
            <a:ext cx="38472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复杂</a:t>
            </a:r>
            <a:endParaRPr lang="zh-CN" altLang="en-US" sz="1050" b="1">
              <a:latin typeface="Times New Roman" panose="02020603050405020304" pitchFamily="18" charset="0"/>
            </a:endParaRPr>
          </a:p>
        </p:txBody>
      </p:sp>
      <p:sp>
        <p:nvSpPr>
          <p:cNvPr id="29720" name="Rectangle 24"/>
          <p:cNvSpPr>
            <a:spLocks noChangeArrowheads="1"/>
          </p:cNvSpPr>
          <p:nvPr/>
        </p:nvSpPr>
        <p:spPr bwMode="auto">
          <a:xfrm>
            <a:off x="1543051" y="1969294"/>
            <a:ext cx="1516856"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21" name="Line 25"/>
          <p:cNvSpPr>
            <a:spLocks noChangeShapeType="1"/>
          </p:cNvSpPr>
          <p:nvPr/>
        </p:nvSpPr>
        <p:spPr bwMode="auto">
          <a:xfrm>
            <a:off x="1543051" y="1969294"/>
            <a:ext cx="1516856"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22" name="Rectangle 26"/>
          <p:cNvSpPr>
            <a:spLocks noChangeArrowheads="1"/>
          </p:cNvSpPr>
          <p:nvPr/>
        </p:nvSpPr>
        <p:spPr bwMode="auto">
          <a:xfrm>
            <a:off x="3059906" y="196929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23" name="Line 27"/>
          <p:cNvSpPr>
            <a:spLocks noChangeShapeType="1"/>
          </p:cNvSpPr>
          <p:nvPr/>
        </p:nvSpPr>
        <p:spPr bwMode="auto">
          <a:xfrm>
            <a:off x="3059906" y="196929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24" name="Line 28"/>
          <p:cNvSpPr>
            <a:spLocks noChangeShapeType="1"/>
          </p:cNvSpPr>
          <p:nvPr/>
        </p:nvSpPr>
        <p:spPr bwMode="auto">
          <a:xfrm>
            <a:off x="3059906" y="1969294"/>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25" name="Rectangle 29"/>
          <p:cNvSpPr>
            <a:spLocks noChangeArrowheads="1"/>
          </p:cNvSpPr>
          <p:nvPr/>
        </p:nvSpPr>
        <p:spPr bwMode="auto">
          <a:xfrm>
            <a:off x="3074194" y="1969294"/>
            <a:ext cx="1501379"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26" name="Line 30"/>
          <p:cNvSpPr>
            <a:spLocks noChangeShapeType="1"/>
          </p:cNvSpPr>
          <p:nvPr/>
        </p:nvSpPr>
        <p:spPr bwMode="auto">
          <a:xfrm>
            <a:off x="3074194" y="1969294"/>
            <a:ext cx="1501379"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27" name="Rectangle 31"/>
          <p:cNvSpPr>
            <a:spLocks noChangeArrowheads="1"/>
          </p:cNvSpPr>
          <p:nvPr/>
        </p:nvSpPr>
        <p:spPr bwMode="auto">
          <a:xfrm>
            <a:off x="4575572" y="196929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28" name="Line 32"/>
          <p:cNvSpPr>
            <a:spLocks noChangeShapeType="1"/>
          </p:cNvSpPr>
          <p:nvPr/>
        </p:nvSpPr>
        <p:spPr bwMode="auto">
          <a:xfrm>
            <a:off x="4575572" y="196929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29" name="Line 33"/>
          <p:cNvSpPr>
            <a:spLocks noChangeShapeType="1"/>
          </p:cNvSpPr>
          <p:nvPr/>
        </p:nvSpPr>
        <p:spPr bwMode="auto">
          <a:xfrm>
            <a:off x="4575573" y="1969294"/>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0" name="Rectangle 34"/>
          <p:cNvSpPr>
            <a:spLocks noChangeArrowheads="1"/>
          </p:cNvSpPr>
          <p:nvPr/>
        </p:nvSpPr>
        <p:spPr bwMode="auto">
          <a:xfrm>
            <a:off x="4589860" y="1969294"/>
            <a:ext cx="1488281"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31" name="Line 35"/>
          <p:cNvSpPr>
            <a:spLocks noChangeShapeType="1"/>
          </p:cNvSpPr>
          <p:nvPr/>
        </p:nvSpPr>
        <p:spPr bwMode="auto">
          <a:xfrm>
            <a:off x="4589860" y="1969294"/>
            <a:ext cx="1488281"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2" name="Rectangle 36"/>
          <p:cNvSpPr>
            <a:spLocks noChangeArrowheads="1"/>
          </p:cNvSpPr>
          <p:nvPr/>
        </p:nvSpPr>
        <p:spPr bwMode="auto">
          <a:xfrm>
            <a:off x="6078141" y="196929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33" name="Line 37"/>
          <p:cNvSpPr>
            <a:spLocks noChangeShapeType="1"/>
          </p:cNvSpPr>
          <p:nvPr/>
        </p:nvSpPr>
        <p:spPr bwMode="auto">
          <a:xfrm>
            <a:off x="6078141" y="196929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4" name="Line 38"/>
          <p:cNvSpPr>
            <a:spLocks noChangeShapeType="1"/>
          </p:cNvSpPr>
          <p:nvPr/>
        </p:nvSpPr>
        <p:spPr bwMode="auto">
          <a:xfrm>
            <a:off x="6078142" y="1969294"/>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5" name="Rectangle 39"/>
          <p:cNvSpPr>
            <a:spLocks noChangeArrowheads="1"/>
          </p:cNvSpPr>
          <p:nvPr/>
        </p:nvSpPr>
        <p:spPr bwMode="auto">
          <a:xfrm>
            <a:off x="6092429" y="1969294"/>
            <a:ext cx="150137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36" name="Line 40"/>
          <p:cNvSpPr>
            <a:spLocks noChangeShapeType="1"/>
          </p:cNvSpPr>
          <p:nvPr/>
        </p:nvSpPr>
        <p:spPr bwMode="auto">
          <a:xfrm>
            <a:off x="6092429" y="1969294"/>
            <a:ext cx="150137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7" name="Rectangle 41"/>
          <p:cNvSpPr>
            <a:spLocks noChangeArrowheads="1"/>
          </p:cNvSpPr>
          <p:nvPr/>
        </p:nvSpPr>
        <p:spPr bwMode="auto">
          <a:xfrm>
            <a:off x="3059906" y="1985962"/>
            <a:ext cx="14288" cy="623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38" name="Line 42"/>
          <p:cNvSpPr>
            <a:spLocks noChangeShapeType="1"/>
          </p:cNvSpPr>
          <p:nvPr/>
        </p:nvSpPr>
        <p:spPr bwMode="auto">
          <a:xfrm>
            <a:off x="3059906" y="1985962"/>
            <a:ext cx="1191" cy="6238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39" name="Line 43"/>
          <p:cNvSpPr>
            <a:spLocks noChangeShapeType="1"/>
          </p:cNvSpPr>
          <p:nvPr/>
        </p:nvSpPr>
        <p:spPr bwMode="auto">
          <a:xfrm>
            <a:off x="1557338" y="1985962"/>
            <a:ext cx="1502569" cy="623888"/>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40" name="Rectangle 44"/>
          <p:cNvSpPr>
            <a:spLocks noChangeArrowheads="1"/>
          </p:cNvSpPr>
          <p:nvPr/>
        </p:nvSpPr>
        <p:spPr bwMode="auto">
          <a:xfrm>
            <a:off x="4575572" y="1985962"/>
            <a:ext cx="14288" cy="623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41" name="Line 45"/>
          <p:cNvSpPr>
            <a:spLocks noChangeShapeType="1"/>
          </p:cNvSpPr>
          <p:nvPr/>
        </p:nvSpPr>
        <p:spPr bwMode="auto">
          <a:xfrm>
            <a:off x="4575573" y="1985962"/>
            <a:ext cx="1190" cy="6238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42" name="Rectangle 46"/>
          <p:cNvSpPr>
            <a:spLocks noChangeArrowheads="1"/>
          </p:cNvSpPr>
          <p:nvPr/>
        </p:nvSpPr>
        <p:spPr bwMode="auto">
          <a:xfrm>
            <a:off x="6078141" y="1985962"/>
            <a:ext cx="14288" cy="623888"/>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43" name="Line 47"/>
          <p:cNvSpPr>
            <a:spLocks noChangeShapeType="1"/>
          </p:cNvSpPr>
          <p:nvPr/>
        </p:nvSpPr>
        <p:spPr bwMode="auto">
          <a:xfrm>
            <a:off x="6078142" y="1985962"/>
            <a:ext cx="1190" cy="623888"/>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44" name="Rectangle 48"/>
          <p:cNvSpPr>
            <a:spLocks noChangeArrowheads="1"/>
          </p:cNvSpPr>
          <p:nvPr/>
        </p:nvSpPr>
        <p:spPr bwMode="auto">
          <a:xfrm>
            <a:off x="1771650" y="2662238"/>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输入系数</a:t>
            </a:r>
            <a:endParaRPr lang="zh-CN" altLang="en-US" sz="1050" b="1">
              <a:latin typeface="Times New Roman" panose="02020603050405020304" pitchFamily="18" charset="0"/>
            </a:endParaRPr>
          </a:p>
        </p:txBody>
      </p:sp>
      <p:sp>
        <p:nvSpPr>
          <p:cNvPr id="29745" name="Rectangle 49"/>
          <p:cNvSpPr>
            <a:spLocks noChangeArrowheads="1"/>
          </p:cNvSpPr>
          <p:nvPr/>
        </p:nvSpPr>
        <p:spPr bwMode="auto">
          <a:xfrm>
            <a:off x="2630091" y="2662238"/>
            <a:ext cx="160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latin typeface="Times New Roman" panose="02020603050405020304" pitchFamily="18" charset="0"/>
              </a:rPr>
              <a:t>a</a:t>
            </a:r>
            <a:r>
              <a:rPr lang="en-US" altLang="zh-CN" sz="1500" b="1" baseline="-25000">
                <a:latin typeface="Times New Roman" panose="02020603050405020304" pitchFamily="18" charset="0"/>
              </a:rPr>
              <a:t>1</a:t>
            </a:r>
            <a:endParaRPr lang="en-US" altLang="zh-CN" sz="1050" b="1" baseline="-25000">
              <a:latin typeface="Times New Roman" panose="02020603050405020304" pitchFamily="18" charset="0"/>
            </a:endParaRPr>
          </a:p>
        </p:txBody>
      </p:sp>
      <p:sp>
        <p:nvSpPr>
          <p:cNvPr id="29746" name="Rectangle 50"/>
          <p:cNvSpPr>
            <a:spLocks noChangeArrowheads="1"/>
          </p:cNvSpPr>
          <p:nvPr/>
        </p:nvSpPr>
        <p:spPr bwMode="auto">
          <a:xfrm>
            <a:off x="3774281" y="2662238"/>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3</a:t>
            </a:r>
            <a:endParaRPr lang="en-US" altLang="zh-CN" sz="1050" b="1">
              <a:latin typeface="Times New Roman" panose="02020603050405020304" pitchFamily="18" charset="0"/>
            </a:endParaRPr>
          </a:p>
        </p:txBody>
      </p:sp>
      <p:sp>
        <p:nvSpPr>
          <p:cNvPr id="29747" name="Rectangle 51"/>
          <p:cNvSpPr>
            <a:spLocks noChangeArrowheads="1"/>
          </p:cNvSpPr>
          <p:nvPr/>
        </p:nvSpPr>
        <p:spPr bwMode="auto">
          <a:xfrm>
            <a:off x="5291138" y="2662238"/>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4</a:t>
            </a:r>
            <a:endParaRPr lang="en-US" altLang="zh-CN" sz="1050" b="1">
              <a:latin typeface="Times New Roman" panose="02020603050405020304" pitchFamily="18" charset="0"/>
            </a:endParaRPr>
          </a:p>
        </p:txBody>
      </p:sp>
      <p:sp>
        <p:nvSpPr>
          <p:cNvPr id="29748" name="Rectangle 52"/>
          <p:cNvSpPr>
            <a:spLocks noChangeArrowheads="1"/>
          </p:cNvSpPr>
          <p:nvPr/>
        </p:nvSpPr>
        <p:spPr bwMode="auto">
          <a:xfrm>
            <a:off x="6807994" y="2662238"/>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6</a:t>
            </a:r>
            <a:endParaRPr lang="en-US" altLang="zh-CN" sz="1050" b="1">
              <a:latin typeface="Times New Roman" panose="02020603050405020304" pitchFamily="18" charset="0"/>
            </a:endParaRPr>
          </a:p>
        </p:txBody>
      </p:sp>
      <p:sp>
        <p:nvSpPr>
          <p:cNvPr id="29749" name="Rectangle 53"/>
          <p:cNvSpPr>
            <a:spLocks noChangeArrowheads="1"/>
          </p:cNvSpPr>
          <p:nvPr/>
        </p:nvSpPr>
        <p:spPr bwMode="auto">
          <a:xfrm>
            <a:off x="1543051" y="2609850"/>
            <a:ext cx="1516856"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50" name="Line 54"/>
          <p:cNvSpPr>
            <a:spLocks noChangeShapeType="1"/>
          </p:cNvSpPr>
          <p:nvPr/>
        </p:nvSpPr>
        <p:spPr bwMode="auto">
          <a:xfrm>
            <a:off x="1543051" y="2609850"/>
            <a:ext cx="1516856"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1" name="Rectangle 55"/>
          <p:cNvSpPr>
            <a:spLocks noChangeArrowheads="1"/>
          </p:cNvSpPr>
          <p:nvPr/>
        </p:nvSpPr>
        <p:spPr bwMode="auto">
          <a:xfrm>
            <a:off x="3059906" y="2609850"/>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52" name="Line 56"/>
          <p:cNvSpPr>
            <a:spLocks noChangeShapeType="1"/>
          </p:cNvSpPr>
          <p:nvPr/>
        </p:nvSpPr>
        <p:spPr bwMode="auto">
          <a:xfrm>
            <a:off x="3059906" y="2609850"/>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3" name="Line 57"/>
          <p:cNvSpPr>
            <a:spLocks noChangeShapeType="1"/>
          </p:cNvSpPr>
          <p:nvPr/>
        </p:nvSpPr>
        <p:spPr bwMode="auto">
          <a:xfrm>
            <a:off x="3059906" y="2609850"/>
            <a:ext cx="1191"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4" name="Rectangle 58"/>
          <p:cNvSpPr>
            <a:spLocks noChangeArrowheads="1"/>
          </p:cNvSpPr>
          <p:nvPr/>
        </p:nvSpPr>
        <p:spPr bwMode="auto">
          <a:xfrm>
            <a:off x="3074194" y="2609850"/>
            <a:ext cx="1501379"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55" name="Line 59"/>
          <p:cNvSpPr>
            <a:spLocks noChangeShapeType="1"/>
          </p:cNvSpPr>
          <p:nvPr/>
        </p:nvSpPr>
        <p:spPr bwMode="auto">
          <a:xfrm>
            <a:off x="3074194" y="2609850"/>
            <a:ext cx="150137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6" name="Rectangle 60"/>
          <p:cNvSpPr>
            <a:spLocks noChangeArrowheads="1"/>
          </p:cNvSpPr>
          <p:nvPr/>
        </p:nvSpPr>
        <p:spPr bwMode="auto">
          <a:xfrm>
            <a:off x="4575572" y="2609850"/>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57" name="Line 61"/>
          <p:cNvSpPr>
            <a:spLocks noChangeShapeType="1"/>
          </p:cNvSpPr>
          <p:nvPr/>
        </p:nvSpPr>
        <p:spPr bwMode="auto">
          <a:xfrm>
            <a:off x="4575572" y="2609850"/>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8" name="Line 62"/>
          <p:cNvSpPr>
            <a:spLocks noChangeShapeType="1"/>
          </p:cNvSpPr>
          <p:nvPr/>
        </p:nvSpPr>
        <p:spPr bwMode="auto">
          <a:xfrm>
            <a:off x="4575573" y="2609850"/>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59" name="Rectangle 63"/>
          <p:cNvSpPr>
            <a:spLocks noChangeArrowheads="1"/>
          </p:cNvSpPr>
          <p:nvPr/>
        </p:nvSpPr>
        <p:spPr bwMode="auto">
          <a:xfrm>
            <a:off x="4589860" y="2609850"/>
            <a:ext cx="1488281"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60" name="Line 64"/>
          <p:cNvSpPr>
            <a:spLocks noChangeShapeType="1"/>
          </p:cNvSpPr>
          <p:nvPr/>
        </p:nvSpPr>
        <p:spPr bwMode="auto">
          <a:xfrm>
            <a:off x="4589860" y="2609850"/>
            <a:ext cx="148828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61" name="Rectangle 65"/>
          <p:cNvSpPr>
            <a:spLocks noChangeArrowheads="1"/>
          </p:cNvSpPr>
          <p:nvPr/>
        </p:nvSpPr>
        <p:spPr bwMode="auto">
          <a:xfrm>
            <a:off x="6078141" y="2609850"/>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62" name="Line 66"/>
          <p:cNvSpPr>
            <a:spLocks noChangeShapeType="1"/>
          </p:cNvSpPr>
          <p:nvPr/>
        </p:nvSpPr>
        <p:spPr bwMode="auto">
          <a:xfrm>
            <a:off x="6078141" y="2609850"/>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63" name="Line 67"/>
          <p:cNvSpPr>
            <a:spLocks noChangeShapeType="1"/>
          </p:cNvSpPr>
          <p:nvPr/>
        </p:nvSpPr>
        <p:spPr bwMode="auto">
          <a:xfrm>
            <a:off x="6078142" y="2609850"/>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64" name="Rectangle 68"/>
          <p:cNvSpPr>
            <a:spLocks noChangeArrowheads="1"/>
          </p:cNvSpPr>
          <p:nvPr/>
        </p:nvSpPr>
        <p:spPr bwMode="auto">
          <a:xfrm>
            <a:off x="6092429" y="2609850"/>
            <a:ext cx="150137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65" name="Line 69"/>
          <p:cNvSpPr>
            <a:spLocks noChangeShapeType="1"/>
          </p:cNvSpPr>
          <p:nvPr/>
        </p:nvSpPr>
        <p:spPr bwMode="auto">
          <a:xfrm>
            <a:off x="6092429" y="2609850"/>
            <a:ext cx="150137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66" name="Rectangle 70"/>
          <p:cNvSpPr>
            <a:spLocks noChangeArrowheads="1"/>
          </p:cNvSpPr>
          <p:nvPr/>
        </p:nvSpPr>
        <p:spPr bwMode="auto">
          <a:xfrm>
            <a:off x="3059906" y="2627710"/>
            <a:ext cx="14288" cy="3119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67" name="Line 71"/>
          <p:cNvSpPr>
            <a:spLocks noChangeShapeType="1"/>
          </p:cNvSpPr>
          <p:nvPr/>
        </p:nvSpPr>
        <p:spPr bwMode="auto">
          <a:xfrm>
            <a:off x="3059906" y="2627710"/>
            <a:ext cx="1191" cy="31194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68" name="Rectangle 72"/>
          <p:cNvSpPr>
            <a:spLocks noChangeArrowheads="1"/>
          </p:cNvSpPr>
          <p:nvPr/>
        </p:nvSpPr>
        <p:spPr bwMode="auto">
          <a:xfrm>
            <a:off x="4575572" y="2627710"/>
            <a:ext cx="14288" cy="3119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69" name="Line 73"/>
          <p:cNvSpPr>
            <a:spLocks noChangeShapeType="1"/>
          </p:cNvSpPr>
          <p:nvPr/>
        </p:nvSpPr>
        <p:spPr bwMode="auto">
          <a:xfrm>
            <a:off x="4575573" y="2627710"/>
            <a:ext cx="1190" cy="31194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70" name="Rectangle 74"/>
          <p:cNvSpPr>
            <a:spLocks noChangeArrowheads="1"/>
          </p:cNvSpPr>
          <p:nvPr/>
        </p:nvSpPr>
        <p:spPr bwMode="auto">
          <a:xfrm>
            <a:off x="6078141" y="2627710"/>
            <a:ext cx="14288" cy="31194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71" name="Line 75"/>
          <p:cNvSpPr>
            <a:spLocks noChangeShapeType="1"/>
          </p:cNvSpPr>
          <p:nvPr/>
        </p:nvSpPr>
        <p:spPr bwMode="auto">
          <a:xfrm>
            <a:off x="6078142" y="2627710"/>
            <a:ext cx="1190" cy="31194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72" name="Rectangle 76"/>
          <p:cNvSpPr>
            <a:spLocks noChangeArrowheads="1"/>
          </p:cNvSpPr>
          <p:nvPr/>
        </p:nvSpPr>
        <p:spPr bwMode="auto">
          <a:xfrm>
            <a:off x="1771650" y="2992041"/>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输出系数</a:t>
            </a:r>
            <a:endParaRPr lang="zh-CN" altLang="en-US" sz="1050" b="1">
              <a:latin typeface="Times New Roman" panose="02020603050405020304" pitchFamily="18" charset="0"/>
            </a:endParaRPr>
          </a:p>
        </p:txBody>
      </p:sp>
      <p:sp>
        <p:nvSpPr>
          <p:cNvPr id="29773" name="Rectangle 77"/>
          <p:cNvSpPr>
            <a:spLocks noChangeArrowheads="1"/>
          </p:cNvSpPr>
          <p:nvPr/>
        </p:nvSpPr>
        <p:spPr bwMode="auto">
          <a:xfrm>
            <a:off x="2630091" y="2992041"/>
            <a:ext cx="160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latin typeface="Times New Roman" panose="02020603050405020304" pitchFamily="18" charset="0"/>
              </a:rPr>
              <a:t>a</a:t>
            </a:r>
            <a:r>
              <a:rPr lang="en-US" altLang="zh-CN" sz="1500" b="1" baseline="-25000">
                <a:latin typeface="Times New Roman" panose="02020603050405020304" pitchFamily="18" charset="0"/>
              </a:rPr>
              <a:t>2</a:t>
            </a:r>
            <a:endParaRPr lang="en-US" altLang="zh-CN" sz="1050" b="1" baseline="-25000">
              <a:latin typeface="Times New Roman" panose="02020603050405020304" pitchFamily="18" charset="0"/>
            </a:endParaRPr>
          </a:p>
        </p:txBody>
      </p:sp>
      <p:sp>
        <p:nvSpPr>
          <p:cNvPr id="29774" name="Rectangle 78"/>
          <p:cNvSpPr>
            <a:spLocks noChangeArrowheads="1"/>
          </p:cNvSpPr>
          <p:nvPr/>
        </p:nvSpPr>
        <p:spPr bwMode="auto">
          <a:xfrm>
            <a:off x="3774281" y="2992041"/>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4</a:t>
            </a:r>
            <a:endParaRPr lang="en-US" altLang="zh-CN" sz="1050" b="1">
              <a:latin typeface="Times New Roman" panose="02020603050405020304" pitchFamily="18" charset="0"/>
            </a:endParaRPr>
          </a:p>
        </p:txBody>
      </p:sp>
      <p:sp>
        <p:nvSpPr>
          <p:cNvPr id="29775" name="Rectangle 79"/>
          <p:cNvSpPr>
            <a:spLocks noChangeArrowheads="1"/>
          </p:cNvSpPr>
          <p:nvPr/>
        </p:nvSpPr>
        <p:spPr bwMode="auto">
          <a:xfrm>
            <a:off x="5291138" y="2992041"/>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5</a:t>
            </a:r>
            <a:endParaRPr lang="en-US" altLang="zh-CN" sz="1050" b="1">
              <a:latin typeface="Times New Roman" panose="02020603050405020304" pitchFamily="18" charset="0"/>
            </a:endParaRPr>
          </a:p>
        </p:txBody>
      </p:sp>
      <p:sp>
        <p:nvSpPr>
          <p:cNvPr id="29776" name="Rectangle 80"/>
          <p:cNvSpPr>
            <a:spLocks noChangeArrowheads="1"/>
          </p:cNvSpPr>
          <p:nvPr/>
        </p:nvSpPr>
        <p:spPr bwMode="auto">
          <a:xfrm>
            <a:off x="6807994" y="2992041"/>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7</a:t>
            </a:r>
            <a:endParaRPr lang="en-US" altLang="zh-CN" sz="1050" b="1">
              <a:latin typeface="Times New Roman" panose="02020603050405020304" pitchFamily="18" charset="0"/>
            </a:endParaRPr>
          </a:p>
        </p:txBody>
      </p:sp>
      <p:sp>
        <p:nvSpPr>
          <p:cNvPr id="29777" name="Rectangle 81"/>
          <p:cNvSpPr>
            <a:spLocks noChangeArrowheads="1"/>
          </p:cNvSpPr>
          <p:nvPr/>
        </p:nvSpPr>
        <p:spPr bwMode="auto">
          <a:xfrm>
            <a:off x="1543051" y="2939654"/>
            <a:ext cx="1516856"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78" name="Line 82"/>
          <p:cNvSpPr>
            <a:spLocks noChangeShapeType="1"/>
          </p:cNvSpPr>
          <p:nvPr/>
        </p:nvSpPr>
        <p:spPr bwMode="auto">
          <a:xfrm>
            <a:off x="1543051" y="2939654"/>
            <a:ext cx="1516856"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79" name="Rectangle 83"/>
          <p:cNvSpPr>
            <a:spLocks noChangeArrowheads="1"/>
          </p:cNvSpPr>
          <p:nvPr/>
        </p:nvSpPr>
        <p:spPr bwMode="auto">
          <a:xfrm>
            <a:off x="3059906" y="293965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80" name="Line 84"/>
          <p:cNvSpPr>
            <a:spLocks noChangeShapeType="1"/>
          </p:cNvSpPr>
          <p:nvPr/>
        </p:nvSpPr>
        <p:spPr bwMode="auto">
          <a:xfrm>
            <a:off x="3059906" y="293965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1" name="Line 85"/>
          <p:cNvSpPr>
            <a:spLocks noChangeShapeType="1"/>
          </p:cNvSpPr>
          <p:nvPr/>
        </p:nvSpPr>
        <p:spPr bwMode="auto">
          <a:xfrm>
            <a:off x="3059906" y="2939654"/>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2" name="Rectangle 86"/>
          <p:cNvSpPr>
            <a:spLocks noChangeArrowheads="1"/>
          </p:cNvSpPr>
          <p:nvPr/>
        </p:nvSpPr>
        <p:spPr bwMode="auto">
          <a:xfrm>
            <a:off x="3074194" y="2939654"/>
            <a:ext cx="1501379"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83" name="Line 87"/>
          <p:cNvSpPr>
            <a:spLocks noChangeShapeType="1"/>
          </p:cNvSpPr>
          <p:nvPr/>
        </p:nvSpPr>
        <p:spPr bwMode="auto">
          <a:xfrm>
            <a:off x="3074194" y="2939654"/>
            <a:ext cx="1501379"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4" name="Rectangle 88"/>
          <p:cNvSpPr>
            <a:spLocks noChangeArrowheads="1"/>
          </p:cNvSpPr>
          <p:nvPr/>
        </p:nvSpPr>
        <p:spPr bwMode="auto">
          <a:xfrm>
            <a:off x="4575572" y="293965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85" name="Line 89"/>
          <p:cNvSpPr>
            <a:spLocks noChangeShapeType="1"/>
          </p:cNvSpPr>
          <p:nvPr/>
        </p:nvSpPr>
        <p:spPr bwMode="auto">
          <a:xfrm>
            <a:off x="4575572" y="293965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6" name="Line 90"/>
          <p:cNvSpPr>
            <a:spLocks noChangeShapeType="1"/>
          </p:cNvSpPr>
          <p:nvPr/>
        </p:nvSpPr>
        <p:spPr bwMode="auto">
          <a:xfrm>
            <a:off x="4575573" y="2939654"/>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7" name="Rectangle 91"/>
          <p:cNvSpPr>
            <a:spLocks noChangeArrowheads="1"/>
          </p:cNvSpPr>
          <p:nvPr/>
        </p:nvSpPr>
        <p:spPr bwMode="auto">
          <a:xfrm>
            <a:off x="4589860" y="2939654"/>
            <a:ext cx="1488281"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88" name="Line 92"/>
          <p:cNvSpPr>
            <a:spLocks noChangeShapeType="1"/>
          </p:cNvSpPr>
          <p:nvPr/>
        </p:nvSpPr>
        <p:spPr bwMode="auto">
          <a:xfrm>
            <a:off x="4589860" y="2939654"/>
            <a:ext cx="1488281"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89" name="Rectangle 93"/>
          <p:cNvSpPr>
            <a:spLocks noChangeArrowheads="1"/>
          </p:cNvSpPr>
          <p:nvPr/>
        </p:nvSpPr>
        <p:spPr bwMode="auto">
          <a:xfrm>
            <a:off x="6078141" y="2939654"/>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90" name="Line 94"/>
          <p:cNvSpPr>
            <a:spLocks noChangeShapeType="1"/>
          </p:cNvSpPr>
          <p:nvPr/>
        </p:nvSpPr>
        <p:spPr bwMode="auto">
          <a:xfrm>
            <a:off x="6078141" y="2939654"/>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91" name="Line 95"/>
          <p:cNvSpPr>
            <a:spLocks noChangeShapeType="1"/>
          </p:cNvSpPr>
          <p:nvPr/>
        </p:nvSpPr>
        <p:spPr bwMode="auto">
          <a:xfrm>
            <a:off x="6078142" y="2939654"/>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92" name="Rectangle 96"/>
          <p:cNvSpPr>
            <a:spLocks noChangeArrowheads="1"/>
          </p:cNvSpPr>
          <p:nvPr/>
        </p:nvSpPr>
        <p:spPr bwMode="auto">
          <a:xfrm>
            <a:off x="6092429" y="2939654"/>
            <a:ext cx="150137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93" name="Line 97"/>
          <p:cNvSpPr>
            <a:spLocks noChangeShapeType="1"/>
          </p:cNvSpPr>
          <p:nvPr/>
        </p:nvSpPr>
        <p:spPr bwMode="auto">
          <a:xfrm>
            <a:off x="6092429" y="2939654"/>
            <a:ext cx="150137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94" name="Rectangle 98"/>
          <p:cNvSpPr>
            <a:spLocks noChangeArrowheads="1"/>
          </p:cNvSpPr>
          <p:nvPr/>
        </p:nvSpPr>
        <p:spPr bwMode="auto">
          <a:xfrm>
            <a:off x="3059906" y="2956322"/>
            <a:ext cx="14288" cy="3131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95" name="Line 99"/>
          <p:cNvSpPr>
            <a:spLocks noChangeShapeType="1"/>
          </p:cNvSpPr>
          <p:nvPr/>
        </p:nvSpPr>
        <p:spPr bwMode="auto">
          <a:xfrm>
            <a:off x="3059906" y="2956322"/>
            <a:ext cx="1191" cy="313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96" name="Rectangle 100"/>
          <p:cNvSpPr>
            <a:spLocks noChangeArrowheads="1"/>
          </p:cNvSpPr>
          <p:nvPr/>
        </p:nvSpPr>
        <p:spPr bwMode="auto">
          <a:xfrm>
            <a:off x="4575572" y="2956322"/>
            <a:ext cx="14288" cy="3131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97" name="Line 101"/>
          <p:cNvSpPr>
            <a:spLocks noChangeShapeType="1"/>
          </p:cNvSpPr>
          <p:nvPr/>
        </p:nvSpPr>
        <p:spPr bwMode="auto">
          <a:xfrm>
            <a:off x="4575573" y="2956322"/>
            <a:ext cx="1190" cy="313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798" name="Rectangle 102"/>
          <p:cNvSpPr>
            <a:spLocks noChangeArrowheads="1"/>
          </p:cNvSpPr>
          <p:nvPr/>
        </p:nvSpPr>
        <p:spPr bwMode="auto">
          <a:xfrm>
            <a:off x="6078141" y="2956322"/>
            <a:ext cx="14288" cy="313134"/>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799" name="Line 103"/>
          <p:cNvSpPr>
            <a:spLocks noChangeShapeType="1"/>
          </p:cNvSpPr>
          <p:nvPr/>
        </p:nvSpPr>
        <p:spPr bwMode="auto">
          <a:xfrm>
            <a:off x="6078142" y="2956322"/>
            <a:ext cx="1190" cy="313134"/>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00" name="Rectangle 104"/>
          <p:cNvSpPr>
            <a:spLocks noChangeArrowheads="1"/>
          </p:cNvSpPr>
          <p:nvPr/>
        </p:nvSpPr>
        <p:spPr bwMode="auto">
          <a:xfrm>
            <a:off x="1771650" y="3320654"/>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查询系数</a:t>
            </a:r>
            <a:endParaRPr lang="zh-CN" altLang="en-US" sz="1050" b="1">
              <a:latin typeface="Times New Roman" panose="02020603050405020304" pitchFamily="18" charset="0"/>
            </a:endParaRPr>
          </a:p>
        </p:txBody>
      </p:sp>
      <p:sp>
        <p:nvSpPr>
          <p:cNvPr id="29801" name="Rectangle 105"/>
          <p:cNvSpPr>
            <a:spLocks noChangeArrowheads="1"/>
          </p:cNvSpPr>
          <p:nvPr/>
        </p:nvSpPr>
        <p:spPr bwMode="auto">
          <a:xfrm>
            <a:off x="2630091" y="3320654"/>
            <a:ext cx="160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latin typeface="Times New Roman" panose="02020603050405020304" pitchFamily="18" charset="0"/>
              </a:rPr>
              <a:t>a</a:t>
            </a:r>
            <a:r>
              <a:rPr lang="en-US" altLang="zh-CN" sz="1500" b="1" baseline="-25000">
                <a:latin typeface="Times New Roman" panose="02020603050405020304" pitchFamily="18" charset="0"/>
              </a:rPr>
              <a:t>3</a:t>
            </a:r>
            <a:endParaRPr lang="en-US" altLang="zh-CN" sz="1050" b="1" baseline="-25000">
              <a:latin typeface="Times New Roman" panose="02020603050405020304" pitchFamily="18" charset="0"/>
            </a:endParaRPr>
          </a:p>
        </p:txBody>
      </p:sp>
      <p:sp>
        <p:nvSpPr>
          <p:cNvPr id="29802" name="Rectangle 106"/>
          <p:cNvSpPr>
            <a:spLocks noChangeArrowheads="1"/>
          </p:cNvSpPr>
          <p:nvPr/>
        </p:nvSpPr>
        <p:spPr bwMode="auto">
          <a:xfrm>
            <a:off x="3774281" y="3320654"/>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3</a:t>
            </a:r>
            <a:endParaRPr lang="en-US" altLang="zh-CN" sz="1050" b="1">
              <a:latin typeface="Times New Roman" panose="02020603050405020304" pitchFamily="18" charset="0"/>
            </a:endParaRPr>
          </a:p>
        </p:txBody>
      </p:sp>
      <p:sp>
        <p:nvSpPr>
          <p:cNvPr id="29803" name="Rectangle 107"/>
          <p:cNvSpPr>
            <a:spLocks noChangeArrowheads="1"/>
          </p:cNvSpPr>
          <p:nvPr/>
        </p:nvSpPr>
        <p:spPr bwMode="auto">
          <a:xfrm>
            <a:off x="5291138" y="3320654"/>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4</a:t>
            </a:r>
            <a:endParaRPr lang="en-US" altLang="zh-CN" sz="1050" b="1">
              <a:latin typeface="Times New Roman" panose="02020603050405020304" pitchFamily="18" charset="0"/>
            </a:endParaRPr>
          </a:p>
        </p:txBody>
      </p:sp>
      <p:sp>
        <p:nvSpPr>
          <p:cNvPr id="29804" name="Rectangle 108"/>
          <p:cNvSpPr>
            <a:spLocks noChangeArrowheads="1"/>
          </p:cNvSpPr>
          <p:nvPr/>
        </p:nvSpPr>
        <p:spPr bwMode="auto">
          <a:xfrm>
            <a:off x="6807994" y="3320654"/>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6</a:t>
            </a:r>
            <a:endParaRPr lang="en-US" altLang="zh-CN" sz="1050" b="1">
              <a:latin typeface="Times New Roman" panose="02020603050405020304" pitchFamily="18" charset="0"/>
            </a:endParaRPr>
          </a:p>
        </p:txBody>
      </p:sp>
      <p:sp>
        <p:nvSpPr>
          <p:cNvPr id="29805" name="Rectangle 109"/>
          <p:cNvSpPr>
            <a:spLocks noChangeArrowheads="1"/>
          </p:cNvSpPr>
          <p:nvPr/>
        </p:nvSpPr>
        <p:spPr bwMode="auto">
          <a:xfrm>
            <a:off x="1543051" y="3269457"/>
            <a:ext cx="1516856"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06" name="Line 110"/>
          <p:cNvSpPr>
            <a:spLocks noChangeShapeType="1"/>
          </p:cNvSpPr>
          <p:nvPr/>
        </p:nvSpPr>
        <p:spPr bwMode="auto">
          <a:xfrm>
            <a:off x="1543051" y="3269456"/>
            <a:ext cx="1516856"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07" name="Rectangle 111"/>
          <p:cNvSpPr>
            <a:spLocks noChangeArrowheads="1"/>
          </p:cNvSpPr>
          <p:nvPr/>
        </p:nvSpPr>
        <p:spPr bwMode="auto">
          <a:xfrm>
            <a:off x="3059906" y="32694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08" name="Line 112"/>
          <p:cNvSpPr>
            <a:spLocks noChangeShapeType="1"/>
          </p:cNvSpPr>
          <p:nvPr/>
        </p:nvSpPr>
        <p:spPr bwMode="auto">
          <a:xfrm>
            <a:off x="3059906" y="32694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09" name="Line 113"/>
          <p:cNvSpPr>
            <a:spLocks noChangeShapeType="1"/>
          </p:cNvSpPr>
          <p:nvPr/>
        </p:nvSpPr>
        <p:spPr bwMode="auto">
          <a:xfrm>
            <a:off x="3059906" y="3269457"/>
            <a:ext cx="1191"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0" name="Rectangle 114"/>
          <p:cNvSpPr>
            <a:spLocks noChangeArrowheads="1"/>
          </p:cNvSpPr>
          <p:nvPr/>
        </p:nvSpPr>
        <p:spPr bwMode="auto">
          <a:xfrm>
            <a:off x="3074194" y="3269457"/>
            <a:ext cx="1501379"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11" name="Line 115"/>
          <p:cNvSpPr>
            <a:spLocks noChangeShapeType="1"/>
          </p:cNvSpPr>
          <p:nvPr/>
        </p:nvSpPr>
        <p:spPr bwMode="auto">
          <a:xfrm>
            <a:off x="3074194" y="3269456"/>
            <a:ext cx="150137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2" name="Rectangle 116"/>
          <p:cNvSpPr>
            <a:spLocks noChangeArrowheads="1"/>
          </p:cNvSpPr>
          <p:nvPr/>
        </p:nvSpPr>
        <p:spPr bwMode="auto">
          <a:xfrm>
            <a:off x="4575572" y="32694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13" name="Line 117"/>
          <p:cNvSpPr>
            <a:spLocks noChangeShapeType="1"/>
          </p:cNvSpPr>
          <p:nvPr/>
        </p:nvSpPr>
        <p:spPr bwMode="auto">
          <a:xfrm>
            <a:off x="4575572" y="32694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4" name="Line 118"/>
          <p:cNvSpPr>
            <a:spLocks noChangeShapeType="1"/>
          </p:cNvSpPr>
          <p:nvPr/>
        </p:nvSpPr>
        <p:spPr bwMode="auto">
          <a:xfrm>
            <a:off x="4575573" y="3269457"/>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5" name="Rectangle 119"/>
          <p:cNvSpPr>
            <a:spLocks noChangeArrowheads="1"/>
          </p:cNvSpPr>
          <p:nvPr/>
        </p:nvSpPr>
        <p:spPr bwMode="auto">
          <a:xfrm>
            <a:off x="4589860" y="3269457"/>
            <a:ext cx="1488281"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16" name="Line 120"/>
          <p:cNvSpPr>
            <a:spLocks noChangeShapeType="1"/>
          </p:cNvSpPr>
          <p:nvPr/>
        </p:nvSpPr>
        <p:spPr bwMode="auto">
          <a:xfrm>
            <a:off x="4589860" y="3269456"/>
            <a:ext cx="148828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7" name="Rectangle 121"/>
          <p:cNvSpPr>
            <a:spLocks noChangeArrowheads="1"/>
          </p:cNvSpPr>
          <p:nvPr/>
        </p:nvSpPr>
        <p:spPr bwMode="auto">
          <a:xfrm>
            <a:off x="6078141" y="32694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18" name="Line 122"/>
          <p:cNvSpPr>
            <a:spLocks noChangeShapeType="1"/>
          </p:cNvSpPr>
          <p:nvPr/>
        </p:nvSpPr>
        <p:spPr bwMode="auto">
          <a:xfrm>
            <a:off x="6078141" y="32694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19" name="Line 123"/>
          <p:cNvSpPr>
            <a:spLocks noChangeShapeType="1"/>
          </p:cNvSpPr>
          <p:nvPr/>
        </p:nvSpPr>
        <p:spPr bwMode="auto">
          <a:xfrm>
            <a:off x="6078142" y="3269457"/>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20" name="Rectangle 124"/>
          <p:cNvSpPr>
            <a:spLocks noChangeArrowheads="1"/>
          </p:cNvSpPr>
          <p:nvPr/>
        </p:nvSpPr>
        <p:spPr bwMode="auto">
          <a:xfrm>
            <a:off x="6092429" y="3269457"/>
            <a:ext cx="150137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21" name="Line 125"/>
          <p:cNvSpPr>
            <a:spLocks noChangeShapeType="1"/>
          </p:cNvSpPr>
          <p:nvPr/>
        </p:nvSpPr>
        <p:spPr bwMode="auto">
          <a:xfrm>
            <a:off x="6092429" y="3269456"/>
            <a:ext cx="150137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22" name="Rectangle 126"/>
          <p:cNvSpPr>
            <a:spLocks noChangeArrowheads="1"/>
          </p:cNvSpPr>
          <p:nvPr/>
        </p:nvSpPr>
        <p:spPr bwMode="auto">
          <a:xfrm>
            <a:off x="3059906" y="3287316"/>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23" name="Line 127"/>
          <p:cNvSpPr>
            <a:spLocks noChangeShapeType="1"/>
          </p:cNvSpPr>
          <p:nvPr/>
        </p:nvSpPr>
        <p:spPr bwMode="auto">
          <a:xfrm>
            <a:off x="3059906" y="3287316"/>
            <a:ext cx="1191"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24" name="Rectangle 128"/>
          <p:cNvSpPr>
            <a:spLocks noChangeArrowheads="1"/>
          </p:cNvSpPr>
          <p:nvPr/>
        </p:nvSpPr>
        <p:spPr bwMode="auto">
          <a:xfrm>
            <a:off x="4575572" y="3287316"/>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25" name="Line 129"/>
          <p:cNvSpPr>
            <a:spLocks noChangeShapeType="1"/>
          </p:cNvSpPr>
          <p:nvPr/>
        </p:nvSpPr>
        <p:spPr bwMode="auto">
          <a:xfrm>
            <a:off x="4575573" y="3287316"/>
            <a:ext cx="1190"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26" name="Rectangle 130"/>
          <p:cNvSpPr>
            <a:spLocks noChangeArrowheads="1"/>
          </p:cNvSpPr>
          <p:nvPr/>
        </p:nvSpPr>
        <p:spPr bwMode="auto">
          <a:xfrm>
            <a:off x="6078141" y="3287316"/>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27" name="Line 131"/>
          <p:cNvSpPr>
            <a:spLocks noChangeShapeType="1"/>
          </p:cNvSpPr>
          <p:nvPr/>
        </p:nvSpPr>
        <p:spPr bwMode="auto">
          <a:xfrm>
            <a:off x="6078142" y="3287316"/>
            <a:ext cx="1190"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28" name="Rectangle 132"/>
          <p:cNvSpPr>
            <a:spLocks noChangeArrowheads="1"/>
          </p:cNvSpPr>
          <p:nvPr/>
        </p:nvSpPr>
        <p:spPr bwMode="auto">
          <a:xfrm>
            <a:off x="1771650" y="3650456"/>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文件系数</a:t>
            </a:r>
            <a:endParaRPr lang="zh-CN" altLang="en-US" sz="1050" b="1">
              <a:latin typeface="Times New Roman" panose="02020603050405020304" pitchFamily="18" charset="0"/>
            </a:endParaRPr>
          </a:p>
        </p:txBody>
      </p:sp>
      <p:sp>
        <p:nvSpPr>
          <p:cNvPr id="29829" name="Rectangle 133"/>
          <p:cNvSpPr>
            <a:spLocks noChangeArrowheads="1"/>
          </p:cNvSpPr>
          <p:nvPr/>
        </p:nvSpPr>
        <p:spPr bwMode="auto">
          <a:xfrm>
            <a:off x="2630091" y="3650456"/>
            <a:ext cx="160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latin typeface="Times New Roman" panose="02020603050405020304" pitchFamily="18" charset="0"/>
              </a:rPr>
              <a:t>a</a:t>
            </a:r>
            <a:r>
              <a:rPr lang="en-US" altLang="zh-CN" sz="1500" b="1" baseline="-25000">
                <a:latin typeface="Times New Roman" panose="02020603050405020304" pitchFamily="18" charset="0"/>
              </a:rPr>
              <a:t>4</a:t>
            </a:r>
            <a:endParaRPr lang="en-US" altLang="zh-CN" sz="1050" b="1" baseline="-25000">
              <a:latin typeface="Times New Roman" panose="02020603050405020304" pitchFamily="18" charset="0"/>
            </a:endParaRPr>
          </a:p>
        </p:txBody>
      </p:sp>
      <p:sp>
        <p:nvSpPr>
          <p:cNvPr id="29830" name="Rectangle 134"/>
          <p:cNvSpPr>
            <a:spLocks noChangeArrowheads="1"/>
          </p:cNvSpPr>
          <p:nvPr/>
        </p:nvSpPr>
        <p:spPr bwMode="auto">
          <a:xfrm>
            <a:off x="3774281" y="3650456"/>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7</a:t>
            </a:r>
            <a:endParaRPr lang="en-US" altLang="zh-CN" sz="1050" b="1">
              <a:latin typeface="Times New Roman" panose="02020603050405020304" pitchFamily="18" charset="0"/>
            </a:endParaRPr>
          </a:p>
        </p:txBody>
      </p:sp>
      <p:sp>
        <p:nvSpPr>
          <p:cNvPr id="29831" name="Rectangle 135"/>
          <p:cNvSpPr>
            <a:spLocks noChangeArrowheads="1"/>
          </p:cNvSpPr>
          <p:nvPr/>
        </p:nvSpPr>
        <p:spPr bwMode="auto">
          <a:xfrm>
            <a:off x="5233988" y="3650456"/>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10</a:t>
            </a:r>
            <a:endParaRPr lang="en-US" altLang="zh-CN" sz="1050" b="1">
              <a:latin typeface="Times New Roman" panose="02020603050405020304" pitchFamily="18" charset="0"/>
            </a:endParaRPr>
          </a:p>
        </p:txBody>
      </p:sp>
      <p:sp>
        <p:nvSpPr>
          <p:cNvPr id="29832" name="Rectangle 136"/>
          <p:cNvSpPr>
            <a:spLocks noChangeArrowheads="1"/>
          </p:cNvSpPr>
          <p:nvPr/>
        </p:nvSpPr>
        <p:spPr bwMode="auto">
          <a:xfrm>
            <a:off x="6750844" y="3650456"/>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15</a:t>
            </a:r>
            <a:endParaRPr lang="en-US" altLang="zh-CN" sz="1050" b="1">
              <a:latin typeface="Times New Roman" panose="02020603050405020304" pitchFamily="18" charset="0"/>
            </a:endParaRPr>
          </a:p>
        </p:txBody>
      </p:sp>
      <p:sp>
        <p:nvSpPr>
          <p:cNvPr id="29833" name="Rectangle 137"/>
          <p:cNvSpPr>
            <a:spLocks noChangeArrowheads="1"/>
          </p:cNvSpPr>
          <p:nvPr/>
        </p:nvSpPr>
        <p:spPr bwMode="auto">
          <a:xfrm>
            <a:off x="1543051" y="3598069"/>
            <a:ext cx="1516856"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34" name="Line 138"/>
          <p:cNvSpPr>
            <a:spLocks noChangeShapeType="1"/>
          </p:cNvSpPr>
          <p:nvPr/>
        </p:nvSpPr>
        <p:spPr bwMode="auto">
          <a:xfrm>
            <a:off x="1543051" y="3598069"/>
            <a:ext cx="1516856"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35" name="Rectangle 139"/>
          <p:cNvSpPr>
            <a:spLocks noChangeArrowheads="1"/>
          </p:cNvSpPr>
          <p:nvPr/>
        </p:nvSpPr>
        <p:spPr bwMode="auto">
          <a:xfrm>
            <a:off x="3059906" y="3598069"/>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36" name="Line 140"/>
          <p:cNvSpPr>
            <a:spLocks noChangeShapeType="1"/>
          </p:cNvSpPr>
          <p:nvPr/>
        </p:nvSpPr>
        <p:spPr bwMode="auto">
          <a:xfrm>
            <a:off x="3059906" y="3598069"/>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37" name="Line 141"/>
          <p:cNvSpPr>
            <a:spLocks noChangeShapeType="1"/>
          </p:cNvSpPr>
          <p:nvPr/>
        </p:nvSpPr>
        <p:spPr bwMode="auto">
          <a:xfrm>
            <a:off x="3059906" y="3598069"/>
            <a:ext cx="1191"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38" name="Rectangle 142"/>
          <p:cNvSpPr>
            <a:spLocks noChangeArrowheads="1"/>
          </p:cNvSpPr>
          <p:nvPr/>
        </p:nvSpPr>
        <p:spPr bwMode="auto">
          <a:xfrm>
            <a:off x="3074194" y="3598069"/>
            <a:ext cx="1501379"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39" name="Line 143"/>
          <p:cNvSpPr>
            <a:spLocks noChangeShapeType="1"/>
          </p:cNvSpPr>
          <p:nvPr/>
        </p:nvSpPr>
        <p:spPr bwMode="auto">
          <a:xfrm>
            <a:off x="3074194" y="3598069"/>
            <a:ext cx="150137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0" name="Rectangle 144"/>
          <p:cNvSpPr>
            <a:spLocks noChangeArrowheads="1"/>
          </p:cNvSpPr>
          <p:nvPr/>
        </p:nvSpPr>
        <p:spPr bwMode="auto">
          <a:xfrm>
            <a:off x="4575572" y="3598069"/>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41" name="Line 145"/>
          <p:cNvSpPr>
            <a:spLocks noChangeShapeType="1"/>
          </p:cNvSpPr>
          <p:nvPr/>
        </p:nvSpPr>
        <p:spPr bwMode="auto">
          <a:xfrm>
            <a:off x="4575572" y="3598069"/>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2" name="Line 146"/>
          <p:cNvSpPr>
            <a:spLocks noChangeShapeType="1"/>
          </p:cNvSpPr>
          <p:nvPr/>
        </p:nvSpPr>
        <p:spPr bwMode="auto">
          <a:xfrm>
            <a:off x="4575573" y="3598069"/>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3" name="Rectangle 147"/>
          <p:cNvSpPr>
            <a:spLocks noChangeArrowheads="1"/>
          </p:cNvSpPr>
          <p:nvPr/>
        </p:nvSpPr>
        <p:spPr bwMode="auto">
          <a:xfrm>
            <a:off x="4589860" y="3598069"/>
            <a:ext cx="1488281"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44" name="Line 148"/>
          <p:cNvSpPr>
            <a:spLocks noChangeShapeType="1"/>
          </p:cNvSpPr>
          <p:nvPr/>
        </p:nvSpPr>
        <p:spPr bwMode="auto">
          <a:xfrm>
            <a:off x="4589860" y="3598069"/>
            <a:ext cx="148828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5" name="Rectangle 149"/>
          <p:cNvSpPr>
            <a:spLocks noChangeArrowheads="1"/>
          </p:cNvSpPr>
          <p:nvPr/>
        </p:nvSpPr>
        <p:spPr bwMode="auto">
          <a:xfrm>
            <a:off x="6078141" y="3598069"/>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46" name="Line 150"/>
          <p:cNvSpPr>
            <a:spLocks noChangeShapeType="1"/>
          </p:cNvSpPr>
          <p:nvPr/>
        </p:nvSpPr>
        <p:spPr bwMode="auto">
          <a:xfrm>
            <a:off x="6078141" y="3598069"/>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7" name="Line 151"/>
          <p:cNvSpPr>
            <a:spLocks noChangeShapeType="1"/>
          </p:cNvSpPr>
          <p:nvPr/>
        </p:nvSpPr>
        <p:spPr bwMode="auto">
          <a:xfrm>
            <a:off x="6078142" y="3598069"/>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48" name="Rectangle 152"/>
          <p:cNvSpPr>
            <a:spLocks noChangeArrowheads="1"/>
          </p:cNvSpPr>
          <p:nvPr/>
        </p:nvSpPr>
        <p:spPr bwMode="auto">
          <a:xfrm>
            <a:off x="6092429" y="3598069"/>
            <a:ext cx="150137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49" name="Line 153"/>
          <p:cNvSpPr>
            <a:spLocks noChangeShapeType="1"/>
          </p:cNvSpPr>
          <p:nvPr/>
        </p:nvSpPr>
        <p:spPr bwMode="auto">
          <a:xfrm>
            <a:off x="6092429" y="3598069"/>
            <a:ext cx="150137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50" name="Rectangle 154"/>
          <p:cNvSpPr>
            <a:spLocks noChangeArrowheads="1"/>
          </p:cNvSpPr>
          <p:nvPr/>
        </p:nvSpPr>
        <p:spPr bwMode="auto">
          <a:xfrm>
            <a:off x="3059906" y="3615929"/>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51" name="Line 155"/>
          <p:cNvSpPr>
            <a:spLocks noChangeShapeType="1"/>
          </p:cNvSpPr>
          <p:nvPr/>
        </p:nvSpPr>
        <p:spPr bwMode="auto">
          <a:xfrm>
            <a:off x="3059906" y="3615929"/>
            <a:ext cx="1191"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52" name="Rectangle 156"/>
          <p:cNvSpPr>
            <a:spLocks noChangeArrowheads="1"/>
          </p:cNvSpPr>
          <p:nvPr/>
        </p:nvSpPr>
        <p:spPr bwMode="auto">
          <a:xfrm>
            <a:off x="4575572" y="3615929"/>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53" name="Line 157"/>
          <p:cNvSpPr>
            <a:spLocks noChangeShapeType="1"/>
          </p:cNvSpPr>
          <p:nvPr/>
        </p:nvSpPr>
        <p:spPr bwMode="auto">
          <a:xfrm>
            <a:off x="4575573" y="3615929"/>
            <a:ext cx="1190"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54" name="Rectangle 158"/>
          <p:cNvSpPr>
            <a:spLocks noChangeArrowheads="1"/>
          </p:cNvSpPr>
          <p:nvPr/>
        </p:nvSpPr>
        <p:spPr bwMode="auto">
          <a:xfrm>
            <a:off x="6078141" y="3615929"/>
            <a:ext cx="14288" cy="31075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55" name="Line 159"/>
          <p:cNvSpPr>
            <a:spLocks noChangeShapeType="1"/>
          </p:cNvSpPr>
          <p:nvPr/>
        </p:nvSpPr>
        <p:spPr bwMode="auto">
          <a:xfrm>
            <a:off x="6078142" y="3615929"/>
            <a:ext cx="1190" cy="310753"/>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56" name="Rectangle 160"/>
          <p:cNvSpPr>
            <a:spLocks noChangeArrowheads="1"/>
          </p:cNvSpPr>
          <p:nvPr/>
        </p:nvSpPr>
        <p:spPr bwMode="auto">
          <a:xfrm>
            <a:off x="1771650" y="3979069"/>
            <a:ext cx="769441"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500" b="1">
                <a:latin typeface="Times New Roman" panose="02020603050405020304" pitchFamily="18" charset="0"/>
              </a:rPr>
              <a:t>接口系数</a:t>
            </a:r>
            <a:endParaRPr lang="zh-CN" altLang="en-US" sz="1050" b="1">
              <a:latin typeface="Times New Roman" panose="02020603050405020304" pitchFamily="18" charset="0"/>
            </a:endParaRPr>
          </a:p>
        </p:txBody>
      </p:sp>
      <p:sp>
        <p:nvSpPr>
          <p:cNvPr id="29857" name="Rectangle 161"/>
          <p:cNvSpPr>
            <a:spLocks noChangeArrowheads="1"/>
          </p:cNvSpPr>
          <p:nvPr/>
        </p:nvSpPr>
        <p:spPr bwMode="auto">
          <a:xfrm>
            <a:off x="2630091" y="3979069"/>
            <a:ext cx="16030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i="1">
                <a:latin typeface="Times New Roman" panose="02020603050405020304" pitchFamily="18" charset="0"/>
              </a:rPr>
              <a:t>a</a:t>
            </a:r>
            <a:r>
              <a:rPr lang="en-US" altLang="zh-CN" sz="1500" b="1" baseline="-25000">
                <a:latin typeface="Times New Roman" panose="02020603050405020304" pitchFamily="18" charset="0"/>
              </a:rPr>
              <a:t>5</a:t>
            </a:r>
            <a:endParaRPr lang="en-US" altLang="zh-CN" sz="1050" b="1" baseline="-25000">
              <a:latin typeface="Times New Roman" panose="02020603050405020304" pitchFamily="18" charset="0"/>
            </a:endParaRPr>
          </a:p>
        </p:txBody>
      </p:sp>
      <p:sp>
        <p:nvSpPr>
          <p:cNvPr id="29858" name="Rectangle 162"/>
          <p:cNvSpPr>
            <a:spLocks noChangeArrowheads="1"/>
          </p:cNvSpPr>
          <p:nvPr/>
        </p:nvSpPr>
        <p:spPr bwMode="auto">
          <a:xfrm>
            <a:off x="3774281" y="3979069"/>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5</a:t>
            </a:r>
            <a:endParaRPr lang="en-US" altLang="zh-CN" sz="1050" b="1">
              <a:latin typeface="Times New Roman" panose="02020603050405020304" pitchFamily="18" charset="0"/>
            </a:endParaRPr>
          </a:p>
        </p:txBody>
      </p:sp>
      <p:sp>
        <p:nvSpPr>
          <p:cNvPr id="29859" name="Rectangle 163"/>
          <p:cNvSpPr>
            <a:spLocks noChangeArrowheads="1"/>
          </p:cNvSpPr>
          <p:nvPr/>
        </p:nvSpPr>
        <p:spPr bwMode="auto">
          <a:xfrm>
            <a:off x="5291138" y="3979069"/>
            <a:ext cx="9618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7</a:t>
            </a:r>
            <a:endParaRPr lang="en-US" altLang="zh-CN" sz="1050" b="1">
              <a:latin typeface="Times New Roman" panose="02020603050405020304" pitchFamily="18" charset="0"/>
            </a:endParaRPr>
          </a:p>
        </p:txBody>
      </p:sp>
      <p:sp>
        <p:nvSpPr>
          <p:cNvPr id="29860" name="Rectangle 164"/>
          <p:cNvSpPr>
            <a:spLocks noChangeArrowheads="1"/>
          </p:cNvSpPr>
          <p:nvPr/>
        </p:nvSpPr>
        <p:spPr bwMode="auto">
          <a:xfrm>
            <a:off x="6750844" y="3979069"/>
            <a:ext cx="192360" cy="230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500" b="1">
                <a:latin typeface="Times New Roman" panose="02020603050405020304" pitchFamily="18" charset="0"/>
              </a:rPr>
              <a:t>10</a:t>
            </a:r>
            <a:endParaRPr lang="en-US" altLang="zh-CN" sz="1050" b="1">
              <a:latin typeface="Times New Roman" panose="02020603050405020304" pitchFamily="18" charset="0"/>
            </a:endParaRPr>
          </a:p>
        </p:txBody>
      </p:sp>
      <p:sp>
        <p:nvSpPr>
          <p:cNvPr id="29861" name="Rectangle 165"/>
          <p:cNvSpPr>
            <a:spLocks noChangeArrowheads="1"/>
          </p:cNvSpPr>
          <p:nvPr/>
        </p:nvSpPr>
        <p:spPr bwMode="auto">
          <a:xfrm>
            <a:off x="1543051" y="3910013"/>
            <a:ext cx="1516856"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62" name="Line 166"/>
          <p:cNvSpPr>
            <a:spLocks noChangeShapeType="1"/>
          </p:cNvSpPr>
          <p:nvPr/>
        </p:nvSpPr>
        <p:spPr bwMode="auto">
          <a:xfrm>
            <a:off x="1543051" y="3910013"/>
            <a:ext cx="1516856"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63" name="Rectangle 167"/>
          <p:cNvSpPr>
            <a:spLocks noChangeArrowheads="1"/>
          </p:cNvSpPr>
          <p:nvPr/>
        </p:nvSpPr>
        <p:spPr bwMode="auto">
          <a:xfrm>
            <a:off x="3059906" y="3910013"/>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64" name="Line 168"/>
          <p:cNvSpPr>
            <a:spLocks noChangeShapeType="1"/>
          </p:cNvSpPr>
          <p:nvPr/>
        </p:nvSpPr>
        <p:spPr bwMode="auto">
          <a:xfrm>
            <a:off x="3059906" y="3910013"/>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65" name="Line 169"/>
          <p:cNvSpPr>
            <a:spLocks noChangeShapeType="1"/>
          </p:cNvSpPr>
          <p:nvPr/>
        </p:nvSpPr>
        <p:spPr bwMode="auto">
          <a:xfrm>
            <a:off x="3059906" y="3910013"/>
            <a:ext cx="1191"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66" name="Rectangle 170"/>
          <p:cNvSpPr>
            <a:spLocks noChangeArrowheads="1"/>
          </p:cNvSpPr>
          <p:nvPr/>
        </p:nvSpPr>
        <p:spPr bwMode="auto">
          <a:xfrm>
            <a:off x="3074194" y="3910013"/>
            <a:ext cx="1501379"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67" name="Line 171"/>
          <p:cNvSpPr>
            <a:spLocks noChangeShapeType="1"/>
          </p:cNvSpPr>
          <p:nvPr/>
        </p:nvSpPr>
        <p:spPr bwMode="auto">
          <a:xfrm>
            <a:off x="3074194" y="3910013"/>
            <a:ext cx="1501379"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68" name="Rectangle 172"/>
          <p:cNvSpPr>
            <a:spLocks noChangeArrowheads="1"/>
          </p:cNvSpPr>
          <p:nvPr/>
        </p:nvSpPr>
        <p:spPr bwMode="auto">
          <a:xfrm>
            <a:off x="4575572" y="3910013"/>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69" name="Line 173"/>
          <p:cNvSpPr>
            <a:spLocks noChangeShapeType="1"/>
          </p:cNvSpPr>
          <p:nvPr/>
        </p:nvSpPr>
        <p:spPr bwMode="auto">
          <a:xfrm>
            <a:off x="4575572" y="3910013"/>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0" name="Line 174"/>
          <p:cNvSpPr>
            <a:spLocks noChangeShapeType="1"/>
          </p:cNvSpPr>
          <p:nvPr/>
        </p:nvSpPr>
        <p:spPr bwMode="auto">
          <a:xfrm>
            <a:off x="4575573" y="3910013"/>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1" name="Rectangle 175"/>
          <p:cNvSpPr>
            <a:spLocks noChangeArrowheads="1"/>
          </p:cNvSpPr>
          <p:nvPr/>
        </p:nvSpPr>
        <p:spPr bwMode="auto">
          <a:xfrm>
            <a:off x="4589860" y="3910013"/>
            <a:ext cx="1488281"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72" name="Line 176"/>
          <p:cNvSpPr>
            <a:spLocks noChangeShapeType="1"/>
          </p:cNvSpPr>
          <p:nvPr/>
        </p:nvSpPr>
        <p:spPr bwMode="auto">
          <a:xfrm>
            <a:off x="4589860" y="3910013"/>
            <a:ext cx="1488281"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3" name="Rectangle 177"/>
          <p:cNvSpPr>
            <a:spLocks noChangeArrowheads="1"/>
          </p:cNvSpPr>
          <p:nvPr/>
        </p:nvSpPr>
        <p:spPr bwMode="auto">
          <a:xfrm>
            <a:off x="6078141" y="3910013"/>
            <a:ext cx="1428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74" name="Line 178"/>
          <p:cNvSpPr>
            <a:spLocks noChangeShapeType="1"/>
          </p:cNvSpPr>
          <p:nvPr/>
        </p:nvSpPr>
        <p:spPr bwMode="auto">
          <a:xfrm>
            <a:off x="6078141" y="3910013"/>
            <a:ext cx="1428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5" name="Line 179"/>
          <p:cNvSpPr>
            <a:spLocks noChangeShapeType="1"/>
          </p:cNvSpPr>
          <p:nvPr/>
        </p:nvSpPr>
        <p:spPr bwMode="auto">
          <a:xfrm>
            <a:off x="6078142" y="3910013"/>
            <a:ext cx="1190" cy="16669"/>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6" name="Rectangle 180"/>
          <p:cNvSpPr>
            <a:spLocks noChangeArrowheads="1"/>
          </p:cNvSpPr>
          <p:nvPr/>
        </p:nvSpPr>
        <p:spPr bwMode="auto">
          <a:xfrm>
            <a:off x="6092429" y="3910013"/>
            <a:ext cx="1501378" cy="16669"/>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77" name="Line 181"/>
          <p:cNvSpPr>
            <a:spLocks noChangeShapeType="1"/>
          </p:cNvSpPr>
          <p:nvPr/>
        </p:nvSpPr>
        <p:spPr bwMode="auto">
          <a:xfrm>
            <a:off x="6092429" y="3910013"/>
            <a:ext cx="1501378" cy="238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78" name="Rectangle 182"/>
          <p:cNvSpPr>
            <a:spLocks noChangeArrowheads="1"/>
          </p:cNvSpPr>
          <p:nvPr/>
        </p:nvSpPr>
        <p:spPr bwMode="auto">
          <a:xfrm>
            <a:off x="1543051" y="4221957"/>
            <a:ext cx="1516856"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79" name="Line 183"/>
          <p:cNvSpPr>
            <a:spLocks noChangeShapeType="1"/>
          </p:cNvSpPr>
          <p:nvPr/>
        </p:nvSpPr>
        <p:spPr bwMode="auto">
          <a:xfrm>
            <a:off x="1543051" y="4221956"/>
            <a:ext cx="1516856"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0" name="Rectangle 184"/>
          <p:cNvSpPr>
            <a:spLocks noChangeArrowheads="1"/>
          </p:cNvSpPr>
          <p:nvPr/>
        </p:nvSpPr>
        <p:spPr bwMode="auto">
          <a:xfrm>
            <a:off x="3059906" y="3926681"/>
            <a:ext cx="14288" cy="295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81" name="Line 185"/>
          <p:cNvSpPr>
            <a:spLocks noChangeShapeType="1"/>
          </p:cNvSpPr>
          <p:nvPr/>
        </p:nvSpPr>
        <p:spPr bwMode="auto">
          <a:xfrm>
            <a:off x="3059906" y="3926681"/>
            <a:ext cx="1191" cy="295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2" name="Rectangle 186"/>
          <p:cNvSpPr>
            <a:spLocks noChangeArrowheads="1"/>
          </p:cNvSpPr>
          <p:nvPr/>
        </p:nvSpPr>
        <p:spPr bwMode="auto">
          <a:xfrm>
            <a:off x="3059906" y="42219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83" name="Line 187"/>
          <p:cNvSpPr>
            <a:spLocks noChangeShapeType="1"/>
          </p:cNvSpPr>
          <p:nvPr/>
        </p:nvSpPr>
        <p:spPr bwMode="auto">
          <a:xfrm>
            <a:off x="3059906" y="42219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4" name="Line 188"/>
          <p:cNvSpPr>
            <a:spLocks noChangeShapeType="1"/>
          </p:cNvSpPr>
          <p:nvPr/>
        </p:nvSpPr>
        <p:spPr bwMode="auto">
          <a:xfrm>
            <a:off x="3059906" y="4221957"/>
            <a:ext cx="1191"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5" name="Rectangle 189"/>
          <p:cNvSpPr>
            <a:spLocks noChangeArrowheads="1"/>
          </p:cNvSpPr>
          <p:nvPr/>
        </p:nvSpPr>
        <p:spPr bwMode="auto">
          <a:xfrm>
            <a:off x="3074194" y="4221957"/>
            <a:ext cx="1501379"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86" name="Line 190"/>
          <p:cNvSpPr>
            <a:spLocks noChangeShapeType="1"/>
          </p:cNvSpPr>
          <p:nvPr/>
        </p:nvSpPr>
        <p:spPr bwMode="auto">
          <a:xfrm>
            <a:off x="3074194" y="4221956"/>
            <a:ext cx="1501379"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7" name="Rectangle 191"/>
          <p:cNvSpPr>
            <a:spLocks noChangeArrowheads="1"/>
          </p:cNvSpPr>
          <p:nvPr/>
        </p:nvSpPr>
        <p:spPr bwMode="auto">
          <a:xfrm>
            <a:off x="4575572" y="3926681"/>
            <a:ext cx="14288" cy="295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88" name="Line 192"/>
          <p:cNvSpPr>
            <a:spLocks noChangeShapeType="1"/>
          </p:cNvSpPr>
          <p:nvPr/>
        </p:nvSpPr>
        <p:spPr bwMode="auto">
          <a:xfrm>
            <a:off x="4575573" y="3926681"/>
            <a:ext cx="1190" cy="295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89" name="Rectangle 193"/>
          <p:cNvSpPr>
            <a:spLocks noChangeArrowheads="1"/>
          </p:cNvSpPr>
          <p:nvPr/>
        </p:nvSpPr>
        <p:spPr bwMode="auto">
          <a:xfrm>
            <a:off x="4575572" y="42219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90" name="Line 194"/>
          <p:cNvSpPr>
            <a:spLocks noChangeShapeType="1"/>
          </p:cNvSpPr>
          <p:nvPr/>
        </p:nvSpPr>
        <p:spPr bwMode="auto">
          <a:xfrm>
            <a:off x="4575572" y="42219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1" name="Line 195"/>
          <p:cNvSpPr>
            <a:spLocks noChangeShapeType="1"/>
          </p:cNvSpPr>
          <p:nvPr/>
        </p:nvSpPr>
        <p:spPr bwMode="auto">
          <a:xfrm>
            <a:off x="4575573" y="4221957"/>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2" name="Rectangle 196"/>
          <p:cNvSpPr>
            <a:spLocks noChangeArrowheads="1"/>
          </p:cNvSpPr>
          <p:nvPr/>
        </p:nvSpPr>
        <p:spPr bwMode="auto">
          <a:xfrm>
            <a:off x="4589860" y="4221957"/>
            <a:ext cx="1488281"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93" name="Line 197"/>
          <p:cNvSpPr>
            <a:spLocks noChangeShapeType="1"/>
          </p:cNvSpPr>
          <p:nvPr/>
        </p:nvSpPr>
        <p:spPr bwMode="auto">
          <a:xfrm>
            <a:off x="4589860" y="4221956"/>
            <a:ext cx="1488281"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4" name="Rectangle 198"/>
          <p:cNvSpPr>
            <a:spLocks noChangeArrowheads="1"/>
          </p:cNvSpPr>
          <p:nvPr/>
        </p:nvSpPr>
        <p:spPr bwMode="auto">
          <a:xfrm>
            <a:off x="6078141" y="3926681"/>
            <a:ext cx="14288" cy="2952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95" name="Line 199"/>
          <p:cNvSpPr>
            <a:spLocks noChangeShapeType="1"/>
          </p:cNvSpPr>
          <p:nvPr/>
        </p:nvSpPr>
        <p:spPr bwMode="auto">
          <a:xfrm>
            <a:off x="6078142" y="3926681"/>
            <a:ext cx="1190" cy="2952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6" name="Rectangle 200"/>
          <p:cNvSpPr>
            <a:spLocks noChangeArrowheads="1"/>
          </p:cNvSpPr>
          <p:nvPr/>
        </p:nvSpPr>
        <p:spPr bwMode="auto">
          <a:xfrm>
            <a:off x="6078141" y="4221957"/>
            <a:ext cx="1428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897" name="Line 201"/>
          <p:cNvSpPr>
            <a:spLocks noChangeShapeType="1"/>
          </p:cNvSpPr>
          <p:nvPr/>
        </p:nvSpPr>
        <p:spPr bwMode="auto">
          <a:xfrm>
            <a:off x="6078141" y="4221956"/>
            <a:ext cx="1428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8" name="Line 202"/>
          <p:cNvSpPr>
            <a:spLocks noChangeShapeType="1"/>
          </p:cNvSpPr>
          <p:nvPr/>
        </p:nvSpPr>
        <p:spPr bwMode="auto">
          <a:xfrm>
            <a:off x="6078142" y="4221957"/>
            <a:ext cx="1190" cy="1786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29899" name="Rectangle 203"/>
          <p:cNvSpPr>
            <a:spLocks noChangeArrowheads="1"/>
          </p:cNvSpPr>
          <p:nvPr/>
        </p:nvSpPr>
        <p:spPr bwMode="auto">
          <a:xfrm>
            <a:off x="6092429" y="4221957"/>
            <a:ext cx="1501378" cy="1786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29900" name="Line 204"/>
          <p:cNvSpPr>
            <a:spLocks noChangeShapeType="1"/>
          </p:cNvSpPr>
          <p:nvPr/>
        </p:nvSpPr>
        <p:spPr bwMode="auto">
          <a:xfrm>
            <a:off x="6092429" y="4221956"/>
            <a:ext cx="1501378" cy="119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Tree>
    <p:extLst>
      <p:ext uri="{BB962C8B-B14F-4D97-AF65-F5344CB8AC3E}">
        <p14:creationId xmlns:p14="http://schemas.microsoft.com/office/powerpoint/2010/main" val="944906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idx="1"/>
          </p:nvPr>
        </p:nvSpPr>
        <p:spPr>
          <a:xfrm>
            <a:off x="1485900" y="342900"/>
            <a:ext cx="6172200" cy="3619452"/>
          </a:xfrm>
        </p:spPr>
        <p:txBody>
          <a:bodyPr/>
          <a:lstStyle/>
          <a:p>
            <a:pPr>
              <a:buFont typeface="Wingdings" panose="05000000000000000000" pitchFamily="2" charset="2"/>
              <a:buNone/>
            </a:pPr>
            <a:r>
              <a:rPr lang="en-US" altLang="zh-CN" b="1">
                <a:latin typeface="Times New Roman" panose="02020603050405020304" pitchFamily="18" charset="0"/>
              </a:rPr>
              <a:t>2. </a:t>
            </a:r>
            <a:r>
              <a:rPr lang="zh-CN" altLang="en-US" b="1">
                <a:latin typeface="Times New Roman" panose="02020603050405020304" pitchFamily="18" charset="0"/>
              </a:rPr>
              <a:t>估算功能点的步骤</a:t>
            </a:r>
          </a:p>
          <a:p>
            <a:pPr>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计算未调整的功能点数</a:t>
            </a:r>
            <a:r>
              <a:rPr lang="en-US" altLang="zh-CN" b="1">
                <a:latin typeface="Times New Roman" panose="02020603050405020304" pitchFamily="18" charset="0"/>
              </a:rPr>
              <a:t>UFP</a:t>
            </a:r>
          </a:p>
          <a:p>
            <a:r>
              <a:rPr lang="zh-CN" altLang="en-US" b="1">
                <a:latin typeface="Times New Roman" panose="02020603050405020304" pitchFamily="18" charset="0"/>
              </a:rPr>
              <a:t>首先，把产品信息域的每个特性都分类为简单级、平均级或复杂级，并根据其等级为每个特性分配一个功能点数。</a:t>
            </a:r>
          </a:p>
          <a:p>
            <a:r>
              <a:rPr lang="zh-CN" altLang="en-US" b="1">
                <a:latin typeface="Times New Roman" panose="02020603050405020304" pitchFamily="18" charset="0"/>
              </a:rPr>
              <a:t>然后，用下式计算未调整的功能点数</a:t>
            </a:r>
            <a:r>
              <a:rPr lang="en-US" altLang="zh-CN" b="1">
                <a:latin typeface="Times New Roman" panose="02020603050405020304" pitchFamily="18" charset="0"/>
              </a:rPr>
              <a:t>UFP</a:t>
            </a:r>
            <a:r>
              <a:rPr lang="zh-CN" altLang="en-US" b="1">
                <a:latin typeface="Times New Roman" panose="02020603050405020304" pitchFamily="18" charset="0"/>
              </a:rPr>
              <a:t>： </a:t>
            </a:r>
            <a:r>
              <a:rPr lang="en-US" altLang="zh-CN" b="1">
                <a:latin typeface="Times New Roman" panose="02020603050405020304" pitchFamily="18" charset="0"/>
              </a:rPr>
              <a:t>UFP=</a:t>
            </a:r>
            <a:r>
              <a:rPr lang="en-US" altLang="zh-CN" b="1" i="1">
                <a:latin typeface="Times New Roman" panose="02020603050405020304" pitchFamily="18" charset="0"/>
              </a:rPr>
              <a:t>a</a:t>
            </a:r>
            <a:r>
              <a:rPr lang="en-US" altLang="zh-CN" b="1" baseline="-25000">
                <a:latin typeface="Times New Roman" panose="02020603050405020304" pitchFamily="18" charset="0"/>
              </a:rPr>
              <a:t>1</a:t>
            </a:r>
            <a:r>
              <a:rPr lang="en-US" altLang="zh-CN" b="1">
                <a:latin typeface="Times New Roman" panose="02020603050405020304" pitchFamily="18" charset="0"/>
              </a:rPr>
              <a:t>×Inp+</a:t>
            </a:r>
            <a:r>
              <a:rPr lang="en-US" altLang="zh-CN" b="1" i="1">
                <a:latin typeface="Times New Roman" panose="02020603050405020304" pitchFamily="18" charset="0"/>
              </a:rPr>
              <a:t>a</a:t>
            </a:r>
            <a:r>
              <a:rPr lang="en-US" altLang="zh-CN" b="1" baseline="-25000">
                <a:latin typeface="Times New Roman" panose="02020603050405020304" pitchFamily="18" charset="0"/>
              </a:rPr>
              <a:t>2</a:t>
            </a:r>
            <a:r>
              <a:rPr lang="en-US" altLang="zh-CN" b="1">
                <a:latin typeface="Times New Roman" panose="02020603050405020304" pitchFamily="18" charset="0"/>
              </a:rPr>
              <a:t>×Out+</a:t>
            </a:r>
            <a:r>
              <a:rPr lang="en-US" altLang="zh-CN" b="1" i="1">
                <a:latin typeface="Times New Roman" panose="02020603050405020304" pitchFamily="18" charset="0"/>
              </a:rPr>
              <a:t>a</a:t>
            </a:r>
            <a:r>
              <a:rPr lang="en-US" altLang="zh-CN" b="1" baseline="-25000">
                <a:latin typeface="Times New Roman" panose="02020603050405020304" pitchFamily="18" charset="0"/>
              </a:rPr>
              <a:t>3</a:t>
            </a:r>
            <a:r>
              <a:rPr lang="en-US" altLang="zh-CN" b="1">
                <a:latin typeface="Times New Roman" panose="02020603050405020304" pitchFamily="18" charset="0"/>
              </a:rPr>
              <a:t>×Inq+</a:t>
            </a:r>
            <a:r>
              <a:rPr lang="en-US" altLang="zh-CN" b="1" i="1">
                <a:latin typeface="Times New Roman" panose="02020603050405020304" pitchFamily="18" charset="0"/>
              </a:rPr>
              <a:t>a</a:t>
            </a:r>
            <a:r>
              <a:rPr lang="en-US" altLang="zh-CN" b="1" baseline="-25000">
                <a:latin typeface="Times New Roman" panose="02020603050405020304" pitchFamily="18" charset="0"/>
              </a:rPr>
              <a:t>4</a:t>
            </a:r>
            <a:r>
              <a:rPr lang="en-US" altLang="zh-CN" b="1">
                <a:latin typeface="Times New Roman" panose="02020603050405020304" pitchFamily="18" charset="0"/>
              </a:rPr>
              <a:t>×Maf+</a:t>
            </a:r>
            <a:r>
              <a:rPr lang="en-US" altLang="zh-CN" b="1" i="1">
                <a:latin typeface="Times New Roman" panose="02020603050405020304" pitchFamily="18" charset="0"/>
              </a:rPr>
              <a:t>a</a:t>
            </a:r>
            <a:r>
              <a:rPr lang="en-US" altLang="zh-CN" b="1" baseline="-25000">
                <a:latin typeface="Times New Roman" panose="02020603050405020304" pitchFamily="18" charset="0"/>
              </a:rPr>
              <a:t>5</a:t>
            </a:r>
            <a:r>
              <a:rPr lang="en-US" altLang="zh-CN" b="1">
                <a:latin typeface="Times New Roman" panose="02020603050405020304" pitchFamily="18" charset="0"/>
              </a:rPr>
              <a:t>×Inf</a:t>
            </a:r>
          </a:p>
          <a:p>
            <a:r>
              <a:rPr lang="zh-CN" altLang="en-US" b="1">
                <a:latin typeface="Times New Roman" panose="02020603050405020304" pitchFamily="18" charset="0"/>
              </a:rPr>
              <a:t>其中，</a:t>
            </a:r>
            <a:r>
              <a:rPr lang="en-US" altLang="zh-CN" b="1" i="1">
                <a:latin typeface="Times New Roman" panose="02020603050405020304" pitchFamily="18" charset="0"/>
              </a:rPr>
              <a:t>a</a:t>
            </a:r>
            <a:r>
              <a:rPr lang="en-US" altLang="zh-CN" b="1" i="1" baseline="-25000">
                <a:latin typeface="Times New Roman" panose="02020603050405020304" pitchFamily="18" charset="0"/>
              </a:rPr>
              <a:t>i</a:t>
            </a:r>
            <a:r>
              <a:rPr lang="en-US" altLang="zh-CN" b="1">
                <a:latin typeface="Times New Roman" panose="02020603050405020304" pitchFamily="18" charset="0"/>
              </a:rPr>
              <a:t>(1≤</a:t>
            </a:r>
            <a:r>
              <a:rPr lang="en-US" altLang="zh-CN" b="1" i="1">
                <a:latin typeface="Times New Roman" panose="02020603050405020304" pitchFamily="18" charset="0"/>
              </a:rPr>
              <a:t>i</a:t>
            </a:r>
            <a:r>
              <a:rPr lang="en-US" altLang="zh-CN" b="1">
                <a:latin typeface="Times New Roman" panose="02020603050405020304" pitchFamily="18" charset="0"/>
              </a:rPr>
              <a:t>≤5)</a:t>
            </a:r>
            <a:r>
              <a:rPr lang="zh-CN" altLang="en-US" b="1">
                <a:latin typeface="Times New Roman" panose="02020603050405020304" pitchFamily="18" charset="0"/>
              </a:rPr>
              <a:t>是信息域特性系数，其值由相应特性的复杂级别决定，如表</a:t>
            </a:r>
            <a:r>
              <a:rPr lang="en-US" altLang="zh-CN" b="1">
                <a:latin typeface="Times New Roman" panose="02020603050405020304" pitchFamily="18" charset="0"/>
              </a:rPr>
              <a:t>13.1</a:t>
            </a:r>
            <a:r>
              <a:rPr lang="zh-CN" altLang="en-US" b="1">
                <a:latin typeface="Times New Roman" panose="02020603050405020304" pitchFamily="18" charset="0"/>
              </a:rPr>
              <a:t>所示。</a:t>
            </a:r>
            <a:r>
              <a:rPr lang="zh-CN" altLang="en-US">
                <a:latin typeface="Times New Roman" panose="02020603050405020304" pitchFamily="18" charset="0"/>
              </a:rPr>
              <a:t> </a:t>
            </a:r>
          </a:p>
        </p:txBody>
      </p:sp>
    </p:spTree>
    <p:extLst>
      <p:ext uri="{BB962C8B-B14F-4D97-AF65-F5344CB8AC3E}">
        <p14:creationId xmlns:p14="http://schemas.microsoft.com/office/powerpoint/2010/main" val="43434820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idx="1"/>
          </p:nvPr>
        </p:nvSpPr>
        <p:spPr>
          <a:xfrm>
            <a:off x="1485900" y="342900"/>
            <a:ext cx="6172200" cy="3508653"/>
          </a:xfrm>
        </p:spPr>
        <p:txBody>
          <a:bodyPr/>
          <a:lstStyle/>
          <a:p>
            <a:pPr>
              <a:lnSpc>
                <a:spcPct val="130000"/>
              </a:lnSpc>
              <a:buFont typeface="Wingdings" panose="05000000000000000000" pitchFamily="2" charset="2"/>
              <a:buNone/>
            </a:pPr>
            <a:r>
              <a:rPr lang="en-US" altLang="zh-CN" b="1">
                <a:latin typeface="Times New Roman" panose="02020603050405020304" pitchFamily="18" charset="0"/>
              </a:rPr>
              <a:t>(2) </a:t>
            </a:r>
            <a:r>
              <a:rPr lang="zh-CN" altLang="en-US" b="1">
                <a:latin typeface="Times New Roman" panose="02020603050405020304" pitchFamily="18" charset="0"/>
              </a:rPr>
              <a:t>计算技术复杂性因子</a:t>
            </a:r>
            <a:r>
              <a:rPr lang="en-US" altLang="zh-CN" b="1">
                <a:latin typeface="Times New Roman" panose="02020603050405020304" pitchFamily="18" charset="0"/>
              </a:rPr>
              <a:t>TCF</a:t>
            </a:r>
          </a:p>
          <a:p>
            <a:pPr>
              <a:lnSpc>
                <a:spcPct val="130000"/>
              </a:lnSpc>
            </a:pPr>
            <a:r>
              <a:rPr lang="zh-CN" altLang="en-US" b="1">
                <a:latin typeface="Times New Roman" panose="02020603050405020304" pitchFamily="18" charset="0"/>
              </a:rPr>
              <a:t>这一步骤度量</a:t>
            </a:r>
            <a:r>
              <a:rPr lang="en-US" altLang="zh-CN" b="1">
                <a:latin typeface="Times New Roman" panose="02020603050405020304" pitchFamily="18" charset="0"/>
              </a:rPr>
              <a:t>14</a:t>
            </a:r>
            <a:r>
              <a:rPr lang="zh-CN" altLang="en-US" b="1">
                <a:latin typeface="Times New Roman" panose="02020603050405020304" pitchFamily="18" charset="0"/>
              </a:rPr>
              <a:t>种技术因素对软件规模的影响程度。在表</a:t>
            </a:r>
            <a:r>
              <a:rPr lang="en-US" altLang="zh-CN" b="1">
                <a:latin typeface="Times New Roman" panose="02020603050405020304" pitchFamily="18" charset="0"/>
              </a:rPr>
              <a:t>13.2</a:t>
            </a:r>
            <a:r>
              <a:rPr lang="zh-CN" altLang="en-US" b="1">
                <a:latin typeface="Times New Roman" panose="02020603050405020304" pitchFamily="18" charset="0"/>
              </a:rPr>
              <a:t>中列出了全部技术因素，并用</a:t>
            </a:r>
            <a:r>
              <a:rPr lang="en-US" altLang="zh-CN" b="1" i="1">
                <a:latin typeface="Times New Roman" panose="02020603050405020304" pitchFamily="18" charset="0"/>
              </a:rPr>
              <a:t>F</a:t>
            </a:r>
            <a:r>
              <a:rPr lang="en-US" altLang="zh-CN" b="1" i="1" baseline="-25000">
                <a:latin typeface="Times New Roman" panose="02020603050405020304" pitchFamily="18" charset="0"/>
              </a:rPr>
              <a:t>i</a:t>
            </a:r>
            <a:r>
              <a:rPr lang="en-US" altLang="zh-CN" b="1">
                <a:latin typeface="Times New Roman" panose="02020603050405020304" pitchFamily="18" charset="0"/>
              </a:rPr>
              <a:t>(1≤</a:t>
            </a:r>
            <a:r>
              <a:rPr lang="en-US" altLang="zh-CN" b="1" i="1">
                <a:latin typeface="Times New Roman" panose="02020603050405020304" pitchFamily="18" charset="0"/>
              </a:rPr>
              <a:t>i</a:t>
            </a:r>
            <a:r>
              <a:rPr lang="en-US" altLang="zh-CN" b="1">
                <a:latin typeface="Times New Roman" panose="02020603050405020304" pitchFamily="18" charset="0"/>
              </a:rPr>
              <a:t>≤14)</a:t>
            </a:r>
            <a:r>
              <a:rPr lang="zh-CN" altLang="en-US" b="1">
                <a:latin typeface="Times New Roman" panose="02020603050405020304" pitchFamily="18" charset="0"/>
              </a:rPr>
              <a:t>代表这些因素。</a:t>
            </a:r>
          </a:p>
          <a:p>
            <a:pPr>
              <a:lnSpc>
                <a:spcPct val="130000"/>
              </a:lnSpc>
            </a:pPr>
            <a:r>
              <a:rPr lang="zh-CN" altLang="en-US" b="1">
                <a:latin typeface="Times New Roman" panose="02020603050405020304" pitchFamily="18" charset="0"/>
              </a:rPr>
              <a:t>根据软件的特点，为每个因素分配一个从</a:t>
            </a:r>
            <a:r>
              <a:rPr lang="en-US" altLang="zh-CN" b="1">
                <a:latin typeface="Times New Roman" panose="02020603050405020304" pitchFamily="18" charset="0"/>
              </a:rPr>
              <a:t>0</a:t>
            </a:r>
            <a:r>
              <a:rPr lang="zh-CN" altLang="en-US" b="1">
                <a:latin typeface="Times New Roman" panose="02020603050405020304" pitchFamily="18" charset="0"/>
              </a:rPr>
              <a:t>（不存在或对软件规模无影响）到</a:t>
            </a:r>
            <a:r>
              <a:rPr lang="en-US" altLang="zh-CN" b="1">
                <a:latin typeface="Times New Roman" panose="02020603050405020304" pitchFamily="18" charset="0"/>
              </a:rPr>
              <a:t>5</a:t>
            </a:r>
            <a:r>
              <a:rPr lang="zh-CN" altLang="en-US" b="1">
                <a:latin typeface="Times New Roman" panose="02020603050405020304" pitchFamily="18" charset="0"/>
              </a:rPr>
              <a:t>（有很大影响）的值。</a:t>
            </a:r>
            <a:endParaRPr lang="zh-CN" altLang="en-US">
              <a:latin typeface="Times New Roman" panose="02020603050405020304" pitchFamily="18" charset="0"/>
            </a:endParaRPr>
          </a:p>
        </p:txBody>
      </p:sp>
    </p:spTree>
    <p:extLst>
      <p:ext uri="{BB962C8B-B14F-4D97-AF65-F5344CB8AC3E}">
        <p14:creationId xmlns:p14="http://schemas.microsoft.com/office/powerpoint/2010/main" val="285464583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AutoShape 5"/>
          <p:cNvSpPr>
            <a:spLocks noChangeAspect="1" noChangeArrowheads="1" noTextEdit="1"/>
          </p:cNvSpPr>
          <p:nvPr/>
        </p:nvSpPr>
        <p:spPr bwMode="auto">
          <a:xfrm>
            <a:off x="2400300" y="228600"/>
            <a:ext cx="4224338" cy="43434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1050"/>
          </a:p>
        </p:txBody>
      </p:sp>
      <p:grpSp>
        <p:nvGrpSpPr>
          <p:cNvPr id="32975" name="Group 207"/>
          <p:cNvGrpSpPr>
            <a:grpSpLocks/>
          </p:cNvGrpSpPr>
          <p:nvPr/>
        </p:nvGrpSpPr>
        <p:grpSpPr bwMode="auto">
          <a:xfrm>
            <a:off x="2400300" y="258366"/>
            <a:ext cx="4214813" cy="2933600"/>
            <a:chOff x="1056" y="445"/>
            <a:chExt cx="3540" cy="1286"/>
          </a:xfrm>
        </p:grpSpPr>
        <p:sp>
          <p:nvSpPr>
            <p:cNvPr id="32775" name="Rectangle 7"/>
            <p:cNvSpPr>
              <a:spLocks noChangeArrowheads="1"/>
            </p:cNvSpPr>
            <p:nvPr/>
          </p:nvSpPr>
          <p:spPr bwMode="auto">
            <a:xfrm>
              <a:off x="1161" y="445"/>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表</a:t>
              </a:r>
              <a:endParaRPr lang="zh-CN" altLang="en-US" sz="2400" b="1">
                <a:latin typeface="Times New Roman" panose="02020603050405020304" pitchFamily="18" charset="0"/>
              </a:endParaRPr>
            </a:p>
          </p:txBody>
        </p:sp>
        <p:sp>
          <p:nvSpPr>
            <p:cNvPr id="32776" name="Rectangle 8"/>
            <p:cNvSpPr>
              <a:spLocks noChangeArrowheads="1"/>
            </p:cNvSpPr>
            <p:nvPr/>
          </p:nvSpPr>
          <p:spPr bwMode="auto">
            <a:xfrm>
              <a:off x="1396" y="445"/>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13</a:t>
              </a:r>
              <a:endParaRPr lang="en-US" altLang="zh-CN" sz="2400" b="1">
                <a:latin typeface="Times New Roman" panose="02020603050405020304" pitchFamily="18" charset="0"/>
              </a:endParaRPr>
            </a:p>
          </p:txBody>
        </p:sp>
        <p:sp>
          <p:nvSpPr>
            <p:cNvPr id="32777" name="Rectangle 9"/>
            <p:cNvSpPr>
              <a:spLocks noChangeArrowheads="1"/>
            </p:cNvSpPr>
            <p:nvPr/>
          </p:nvSpPr>
          <p:spPr bwMode="auto">
            <a:xfrm>
              <a:off x="1579" y="44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a:t>
              </a:r>
              <a:endParaRPr lang="en-US" altLang="zh-CN" sz="2400" b="1">
                <a:latin typeface="Times New Roman" panose="02020603050405020304" pitchFamily="18" charset="0"/>
              </a:endParaRPr>
            </a:p>
          </p:txBody>
        </p:sp>
        <p:sp>
          <p:nvSpPr>
            <p:cNvPr id="32778" name="Rectangle 10"/>
            <p:cNvSpPr>
              <a:spLocks noChangeArrowheads="1"/>
            </p:cNvSpPr>
            <p:nvPr/>
          </p:nvSpPr>
          <p:spPr bwMode="auto">
            <a:xfrm>
              <a:off x="1670" y="445"/>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2</a:t>
              </a:r>
              <a:endParaRPr lang="en-US" altLang="zh-CN" sz="2400" b="1">
                <a:latin typeface="Times New Roman" panose="02020603050405020304" pitchFamily="18" charset="0"/>
              </a:endParaRPr>
            </a:p>
          </p:txBody>
        </p:sp>
        <p:sp>
          <p:nvSpPr>
            <p:cNvPr id="32779" name="Rectangle 11"/>
            <p:cNvSpPr>
              <a:spLocks noChangeArrowheads="1"/>
            </p:cNvSpPr>
            <p:nvPr/>
          </p:nvSpPr>
          <p:spPr bwMode="auto">
            <a:xfrm>
              <a:off x="1761" y="44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780" name="Rectangle 12"/>
            <p:cNvSpPr>
              <a:spLocks noChangeArrowheads="1"/>
            </p:cNvSpPr>
            <p:nvPr/>
          </p:nvSpPr>
          <p:spPr bwMode="auto">
            <a:xfrm>
              <a:off x="1853" y="445"/>
              <a:ext cx="76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技术因素</a:t>
              </a:r>
              <a:endParaRPr lang="zh-CN" altLang="en-US" sz="2400" b="1">
                <a:latin typeface="Times New Roman" panose="02020603050405020304" pitchFamily="18" charset="0"/>
              </a:endParaRPr>
            </a:p>
          </p:txBody>
        </p:sp>
        <p:sp>
          <p:nvSpPr>
            <p:cNvPr id="32781" name="Rectangle 13"/>
            <p:cNvSpPr>
              <a:spLocks noChangeArrowheads="1"/>
            </p:cNvSpPr>
            <p:nvPr/>
          </p:nvSpPr>
          <p:spPr bwMode="auto">
            <a:xfrm>
              <a:off x="1396" y="564"/>
              <a:ext cx="30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序号</a:t>
              </a:r>
              <a:endParaRPr lang="zh-CN" altLang="en-US" sz="2400" b="1">
                <a:latin typeface="Times New Roman" panose="02020603050405020304" pitchFamily="18" charset="0"/>
              </a:endParaRPr>
            </a:p>
          </p:txBody>
        </p:sp>
        <p:sp>
          <p:nvSpPr>
            <p:cNvPr id="32782" name="Rectangle 14"/>
            <p:cNvSpPr>
              <a:spLocks noChangeArrowheads="1"/>
            </p:cNvSpPr>
            <p:nvPr/>
          </p:nvSpPr>
          <p:spPr bwMode="auto">
            <a:xfrm>
              <a:off x="2650" y="564"/>
              <a:ext cx="102"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endParaRPr lang="en-US" altLang="zh-CN" sz="2400" b="1" i="1">
                <a:latin typeface="Times New Roman" panose="02020603050405020304" pitchFamily="18" charset="0"/>
              </a:endParaRPr>
            </a:p>
          </p:txBody>
        </p:sp>
        <p:sp>
          <p:nvSpPr>
            <p:cNvPr id="32783" name="Rectangle 15"/>
            <p:cNvSpPr>
              <a:spLocks noChangeArrowheads="1"/>
            </p:cNvSpPr>
            <p:nvPr/>
          </p:nvSpPr>
          <p:spPr bwMode="auto">
            <a:xfrm>
              <a:off x="2741" y="608"/>
              <a:ext cx="27" cy="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900" b="1" i="1">
                  <a:latin typeface="Times New Roman" panose="02020603050405020304" pitchFamily="18" charset="0"/>
                </a:rPr>
                <a:t>i</a:t>
              </a:r>
              <a:endParaRPr lang="en-US" altLang="zh-CN" sz="2400" b="1" i="1">
                <a:latin typeface="Times New Roman" panose="02020603050405020304" pitchFamily="18" charset="0"/>
              </a:endParaRPr>
            </a:p>
          </p:txBody>
        </p:sp>
        <p:sp>
          <p:nvSpPr>
            <p:cNvPr id="32784" name="Rectangle 16"/>
            <p:cNvSpPr>
              <a:spLocks noChangeArrowheads="1"/>
            </p:cNvSpPr>
            <p:nvPr/>
          </p:nvSpPr>
          <p:spPr bwMode="auto">
            <a:xfrm>
              <a:off x="3577" y="564"/>
              <a:ext cx="61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技术因素</a:t>
              </a:r>
              <a:endParaRPr lang="zh-CN" altLang="en-US" sz="2400" b="1">
                <a:latin typeface="Times New Roman" panose="02020603050405020304" pitchFamily="18" charset="0"/>
              </a:endParaRPr>
            </a:p>
          </p:txBody>
        </p:sp>
        <p:sp>
          <p:nvSpPr>
            <p:cNvPr id="32785" name="Rectangle 17"/>
            <p:cNvSpPr>
              <a:spLocks noChangeArrowheads="1"/>
            </p:cNvSpPr>
            <p:nvPr/>
          </p:nvSpPr>
          <p:spPr bwMode="auto">
            <a:xfrm>
              <a:off x="1056" y="545"/>
              <a:ext cx="1032" cy="7"/>
            </a:xfrm>
            <a:prstGeom prst="rect">
              <a:avLst/>
            </a:prstGeom>
            <a:solidFill>
              <a:srgbClr val="000000"/>
            </a:solidFill>
            <a:ln w="9525">
              <a:noFill/>
              <a:miter lim="800000"/>
              <a:headEnd/>
              <a:tailEnd/>
            </a:ln>
            <a:extLst/>
          </p:spPr>
          <p:txBody>
            <a:bodyPr/>
            <a:lstStyle/>
            <a:p>
              <a:endParaRPr lang="zh-CN" altLang="en-US" sz="1050"/>
            </a:p>
          </p:txBody>
        </p:sp>
        <p:sp>
          <p:nvSpPr>
            <p:cNvPr id="32786" name="Line 18"/>
            <p:cNvSpPr>
              <a:spLocks noChangeShapeType="1"/>
            </p:cNvSpPr>
            <p:nvPr/>
          </p:nvSpPr>
          <p:spPr bwMode="auto">
            <a:xfrm>
              <a:off x="1056" y="545"/>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87" name="Rectangle 19"/>
            <p:cNvSpPr>
              <a:spLocks noChangeArrowheads="1"/>
            </p:cNvSpPr>
            <p:nvPr/>
          </p:nvSpPr>
          <p:spPr bwMode="auto">
            <a:xfrm>
              <a:off x="2088" y="545"/>
              <a:ext cx="13" cy="7"/>
            </a:xfrm>
            <a:prstGeom prst="rect">
              <a:avLst/>
            </a:prstGeom>
            <a:solidFill>
              <a:srgbClr val="000000"/>
            </a:solidFill>
            <a:ln w="9525">
              <a:noFill/>
              <a:miter lim="800000"/>
              <a:headEnd/>
              <a:tailEnd/>
            </a:ln>
            <a:extLst/>
          </p:spPr>
          <p:txBody>
            <a:bodyPr/>
            <a:lstStyle/>
            <a:p>
              <a:endParaRPr lang="zh-CN" altLang="en-US" sz="1050"/>
            </a:p>
          </p:txBody>
        </p:sp>
        <p:sp>
          <p:nvSpPr>
            <p:cNvPr id="32788" name="Line 20"/>
            <p:cNvSpPr>
              <a:spLocks noChangeShapeType="1"/>
            </p:cNvSpPr>
            <p:nvPr/>
          </p:nvSpPr>
          <p:spPr bwMode="auto">
            <a:xfrm>
              <a:off x="2088" y="54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89" name="Line 21"/>
            <p:cNvSpPr>
              <a:spLocks noChangeShapeType="1"/>
            </p:cNvSpPr>
            <p:nvPr/>
          </p:nvSpPr>
          <p:spPr bwMode="auto">
            <a:xfrm>
              <a:off x="2088" y="545"/>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0" name="Rectangle 22"/>
            <p:cNvSpPr>
              <a:spLocks noChangeArrowheads="1"/>
            </p:cNvSpPr>
            <p:nvPr/>
          </p:nvSpPr>
          <p:spPr bwMode="auto">
            <a:xfrm>
              <a:off x="2101" y="545"/>
              <a:ext cx="1084" cy="7"/>
            </a:xfrm>
            <a:prstGeom prst="rect">
              <a:avLst/>
            </a:prstGeom>
            <a:solidFill>
              <a:srgbClr val="000000"/>
            </a:solidFill>
            <a:ln w="9525">
              <a:noFill/>
              <a:miter lim="800000"/>
              <a:headEnd/>
              <a:tailEnd/>
            </a:ln>
            <a:extLst/>
          </p:spPr>
          <p:txBody>
            <a:bodyPr/>
            <a:lstStyle/>
            <a:p>
              <a:endParaRPr lang="zh-CN" altLang="en-US" sz="1050"/>
            </a:p>
          </p:txBody>
        </p:sp>
        <p:sp>
          <p:nvSpPr>
            <p:cNvPr id="32791" name="Line 23"/>
            <p:cNvSpPr>
              <a:spLocks noChangeShapeType="1"/>
            </p:cNvSpPr>
            <p:nvPr/>
          </p:nvSpPr>
          <p:spPr bwMode="auto">
            <a:xfrm>
              <a:off x="2101" y="545"/>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2" name="Rectangle 24"/>
            <p:cNvSpPr>
              <a:spLocks noChangeArrowheads="1"/>
            </p:cNvSpPr>
            <p:nvPr/>
          </p:nvSpPr>
          <p:spPr bwMode="auto">
            <a:xfrm>
              <a:off x="3185" y="545"/>
              <a:ext cx="13" cy="7"/>
            </a:xfrm>
            <a:prstGeom prst="rect">
              <a:avLst/>
            </a:prstGeom>
            <a:solidFill>
              <a:srgbClr val="000000"/>
            </a:solidFill>
            <a:ln w="9525">
              <a:noFill/>
              <a:miter lim="800000"/>
              <a:headEnd/>
              <a:tailEnd/>
            </a:ln>
            <a:extLst/>
          </p:spPr>
          <p:txBody>
            <a:bodyPr/>
            <a:lstStyle/>
            <a:p>
              <a:endParaRPr lang="zh-CN" altLang="en-US" sz="1050"/>
            </a:p>
          </p:txBody>
        </p:sp>
        <p:sp>
          <p:nvSpPr>
            <p:cNvPr id="32793" name="Line 25"/>
            <p:cNvSpPr>
              <a:spLocks noChangeShapeType="1"/>
            </p:cNvSpPr>
            <p:nvPr/>
          </p:nvSpPr>
          <p:spPr bwMode="auto">
            <a:xfrm>
              <a:off x="3185" y="54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4" name="Line 26"/>
            <p:cNvSpPr>
              <a:spLocks noChangeShapeType="1"/>
            </p:cNvSpPr>
            <p:nvPr/>
          </p:nvSpPr>
          <p:spPr bwMode="auto">
            <a:xfrm>
              <a:off x="3185" y="545"/>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5" name="Rectangle 27"/>
            <p:cNvSpPr>
              <a:spLocks noChangeArrowheads="1"/>
            </p:cNvSpPr>
            <p:nvPr/>
          </p:nvSpPr>
          <p:spPr bwMode="auto">
            <a:xfrm>
              <a:off x="3198" y="545"/>
              <a:ext cx="1398" cy="7"/>
            </a:xfrm>
            <a:prstGeom prst="rect">
              <a:avLst/>
            </a:prstGeom>
            <a:solidFill>
              <a:srgbClr val="000000"/>
            </a:solidFill>
            <a:ln w="9525">
              <a:noFill/>
              <a:miter lim="800000"/>
              <a:headEnd/>
              <a:tailEnd/>
            </a:ln>
            <a:extLst/>
          </p:spPr>
          <p:txBody>
            <a:bodyPr/>
            <a:lstStyle/>
            <a:p>
              <a:endParaRPr lang="zh-CN" altLang="en-US" sz="1050"/>
            </a:p>
          </p:txBody>
        </p:sp>
        <p:sp>
          <p:nvSpPr>
            <p:cNvPr id="32796" name="Line 28"/>
            <p:cNvSpPr>
              <a:spLocks noChangeShapeType="1"/>
            </p:cNvSpPr>
            <p:nvPr/>
          </p:nvSpPr>
          <p:spPr bwMode="auto">
            <a:xfrm>
              <a:off x="3198" y="545"/>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7" name="Rectangle 29"/>
            <p:cNvSpPr>
              <a:spLocks noChangeArrowheads="1"/>
            </p:cNvSpPr>
            <p:nvPr/>
          </p:nvSpPr>
          <p:spPr bwMode="auto">
            <a:xfrm>
              <a:off x="2088" y="552"/>
              <a:ext cx="13" cy="113"/>
            </a:xfrm>
            <a:prstGeom prst="rect">
              <a:avLst/>
            </a:prstGeom>
            <a:solidFill>
              <a:srgbClr val="000000"/>
            </a:solidFill>
            <a:ln w="9525">
              <a:noFill/>
              <a:miter lim="800000"/>
              <a:headEnd/>
              <a:tailEnd/>
            </a:ln>
            <a:extLst/>
          </p:spPr>
          <p:txBody>
            <a:bodyPr/>
            <a:lstStyle/>
            <a:p>
              <a:endParaRPr lang="zh-CN" altLang="en-US" sz="1050"/>
            </a:p>
          </p:txBody>
        </p:sp>
        <p:sp>
          <p:nvSpPr>
            <p:cNvPr id="32798" name="Line 30"/>
            <p:cNvSpPr>
              <a:spLocks noChangeShapeType="1"/>
            </p:cNvSpPr>
            <p:nvPr/>
          </p:nvSpPr>
          <p:spPr bwMode="auto">
            <a:xfrm>
              <a:off x="2088" y="552"/>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799" name="Rectangle 31"/>
            <p:cNvSpPr>
              <a:spLocks noChangeArrowheads="1"/>
            </p:cNvSpPr>
            <p:nvPr/>
          </p:nvSpPr>
          <p:spPr bwMode="auto">
            <a:xfrm>
              <a:off x="3185" y="552"/>
              <a:ext cx="13" cy="113"/>
            </a:xfrm>
            <a:prstGeom prst="rect">
              <a:avLst/>
            </a:prstGeom>
            <a:solidFill>
              <a:srgbClr val="000000"/>
            </a:solidFill>
            <a:ln w="9525">
              <a:noFill/>
              <a:miter lim="800000"/>
              <a:headEnd/>
              <a:tailEnd/>
            </a:ln>
            <a:extLst/>
          </p:spPr>
          <p:txBody>
            <a:bodyPr/>
            <a:lstStyle/>
            <a:p>
              <a:endParaRPr lang="zh-CN" altLang="en-US" sz="1050"/>
            </a:p>
          </p:txBody>
        </p:sp>
        <p:sp>
          <p:nvSpPr>
            <p:cNvPr id="32800" name="Line 32"/>
            <p:cNvSpPr>
              <a:spLocks noChangeShapeType="1"/>
            </p:cNvSpPr>
            <p:nvPr/>
          </p:nvSpPr>
          <p:spPr bwMode="auto">
            <a:xfrm>
              <a:off x="3185" y="552"/>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01" name="Rectangle 33"/>
            <p:cNvSpPr>
              <a:spLocks noChangeArrowheads="1"/>
            </p:cNvSpPr>
            <p:nvPr/>
          </p:nvSpPr>
          <p:spPr bwMode="auto">
            <a:xfrm>
              <a:off x="1396" y="684"/>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dirty="0">
                  <a:latin typeface="Times New Roman" panose="02020603050405020304" pitchFamily="18" charset="0"/>
                </a:rPr>
                <a:t>1</a:t>
              </a:r>
              <a:endParaRPr lang="en-US" altLang="zh-CN" sz="2400" b="1" dirty="0">
                <a:latin typeface="Times New Roman" panose="02020603050405020304" pitchFamily="18" charset="0"/>
              </a:endParaRPr>
            </a:p>
          </p:txBody>
        </p:sp>
        <p:sp>
          <p:nvSpPr>
            <p:cNvPr id="32802" name="Rectangle 34"/>
            <p:cNvSpPr>
              <a:spLocks noChangeArrowheads="1"/>
            </p:cNvSpPr>
            <p:nvPr/>
          </p:nvSpPr>
          <p:spPr bwMode="auto">
            <a:xfrm>
              <a:off x="1487" y="684"/>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03" name="Rectangle 35"/>
            <p:cNvSpPr>
              <a:spLocks noChangeArrowheads="1"/>
            </p:cNvSpPr>
            <p:nvPr/>
          </p:nvSpPr>
          <p:spPr bwMode="auto">
            <a:xfrm>
              <a:off x="2545" y="684"/>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a:t>
              </a:r>
              <a:endParaRPr lang="en-US" altLang="zh-CN" sz="2400" b="1" baseline="-25000">
                <a:latin typeface="Times New Roman" panose="02020603050405020304" pitchFamily="18" charset="0"/>
              </a:endParaRPr>
            </a:p>
          </p:txBody>
        </p:sp>
        <p:sp>
          <p:nvSpPr>
            <p:cNvPr id="32804" name="Rectangle 36"/>
            <p:cNvSpPr>
              <a:spLocks noChangeArrowheads="1"/>
            </p:cNvSpPr>
            <p:nvPr/>
          </p:nvSpPr>
          <p:spPr bwMode="auto">
            <a:xfrm>
              <a:off x="2728" y="684"/>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05" name="Rectangle 37"/>
            <p:cNvSpPr>
              <a:spLocks noChangeArrowheads="1"/>
            </p:cNvSpPr>
            <p:nvPr/>
          </p:nvSpPr>
          <p:spPr bwMode="auto">
            <a:xfrm>
              <a:off x="3577" y="684"/>
              <a:ext cx="61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数据通信</a:t>
              </a:r>
              <a:endParaRPr lang="zh-CN" altLang="en-US" sz="2400" b="1">
                <a:latin typeface="Times New Roman" panose="02020603050405020304" pitchFamily="18" charset="0"/>
              </a:endParaRPr>
            </a:p>
          </p:txBody>
        </p:sp>
        <p:sp>
          <p:nvSpPr>
            <p:cNvPr id="32806" name="Rectangle 38"/>
            <p:cNvSpPr>
              <a:spLocks noChangeArrowheads="1"/>
            </p:cNvSpPr>
            <p:nvPr/>
          </p:nvSpPr>
          <p:spPr bwMode="auto">
            <a:xfrm>
              <a:off x="1056" y="665"/>
              <a:ext cx="1032" cy="6"/>
            </a:xfrm>
            <a:prstGeom prst="rect">
              <a:avLst/>
            </a:prstGeom>
            <a:solidFill>
              <a:srgbClr val="000000"/>
            </a:solidFill>
            <a:ln w="9525">
              <a:noFill/>
              <a:miter lim="800000"/>
              <a:headEnd/>
              <a:tailEnd/>
            </a:ln>
            <a:extLst/>
          </p:spPr>
          <p:txBody>
            <a:bodyPr/>
            <a:lstStyle/>
            <a:p>
              <a:endParaRPr lang="zh-CN" altLang="en-US" sz="1050"/>
            </a:p>
          </p:txBody>
        </p:sp>
        <p:sp>
          <p:nvSpPr>
            <p:cNvPr id="32807" name="Line 39"/>
            <p:cNvSpPr>
              <a:spLocks noChangeShapeType="1"/>
            </p:cNvSpPr>
            <p:nvPr/>
          </p:nvSpPr>
          <p:spPr bwMode="auto">
            <a:xfrm>
              <a:off x="1056" y="665"/>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08" name="Rectangle 40"/>
            <p:cNvSpPr>
              <a:spLocks noChangeArrowheads="1"/>
            </p:cNvSpPr>
            <p:nvPr/>
          </p:nvSpPr>
          <p:spPr bwMode="auto">
            <a:xfrm>
              <a:off x="2088" y="665"/>
              <a:ext cx="13" cy="6"/>
            </a:xfrm>
            <a:prstGeom prst="rect">
              <a:avLst/>
            </a:prstGeom>
            <a:solidFill>
              <a:srgbClr val="000000"/>
            </a:solidFill>
            <a:ln w="9525">
              <a:noFill/>
              <a:miter lim="800000"/>
              <a:headEnd/>
              <a:tailEnd/>
            </a:ln>
            <a:extLst/>
          </p:spPr>
          <p:txBody>
            <a:bodyPr/>
            <a:lstStyle/>
            <a:p>
              <a:endParaRPr lang="zh-CN" altLang="en-US" sz="1050"/>
            </a:p>
          </p:txBody>
        </p:sp>
        <p:sp>
          <p:nvSpPr>
            <p:cNvPr id="32809" name="Line 41"/>
            <p:cNvSpPr>
              <a:spLocks noChangeShapeType="1"/>
            </p:cNvSpPr>
            <p:nvPr/>
          </p:nvSpPr>
          <p:spPr bwMode="auto">
            <a:xfrm>
              <a:off x="2088" y="66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0" name="Line 42"/>
            <p:cNvSpPr>
              <a:spLocks noChangeShapeType="1"/>
            </p:cNvSpPr>
            <p:nvPr/>
          </p:nvSpPr>
          <p:spPr bwMode="auto">
            <a:xfrm>
              <a:off x="2088" y="665"/>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1" name="Rectangle 43"/>
            <p:cNvSpPr>
              <a:spLocks noChangeArrowheads="1"/>
            </p:cNvSpPr>
            <p:nvPr/>
          </p:nvSpPr>
          <p:spPr bwMode="auto">
            <a:xfrm>
              <a:off x="2101" y="665"/>
              <a:ext cx="1084" cy="6"/>
            </a:xfrm>
            <a:prstGeom prst="rect">
              <a:avLst/>
            </a:prstGeom>
            <a:solidFill>
              <a:srgbClr val="000000"/>
            </a:solidFill>
            <a:ln w="9525">
              <a:noFill/>
              <a:miter lim="800000"/>
              <a:headEnd/>
              <a:tailEnd/>
            </a:ln>
            <a:extLst/>
          </p:spPr>
          <p:txBody>
            <a:bodyPr/>
            <a:lstStyle/>
            <a:p>
              <a:endParaRPr lang="zh-CN" altLang="en-US" sz="1050"/>
            </a:p>
          </p:txBody>
        </p:sp>
        <p:sp>
          <p:nvSpPr>
            <p:cNvPr id="32812" name="Line 44"/>
            <p:cNvSpPr>
              <a:spLocks noChangeShapeType="1"/>
            </p:cNvSpPr>
            <p:nvPr/>
          </p:nvSpPr>
          <p:spPr bwMode="auto">
            <a:xfrm>
              <a:off x="2101" y="665"/>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3" name="Rectangle 45"/>
            <p:cNvSpPr>
              <a:spLocks noChangeArrowheads="1"/>
            </p:cNvSpPr>
            <p:nvPr/>
          </p:nvSpPr>
          <p:spPr bwMode="auto">
            <a:xfrm>
              <a:off x="3185" y="665"/>
              <a:ext cx="13" cy="6"/>
            </a:xfrm>
            <a:prstGeom prst="rect">
              <a:avLst/>
            </a:prstGeom>
            <a:solidFill>
              <a:srgbClr val="000000"/>
            </a:solidFill>
            <a:ln w="9525">
              <a:noFill/>
              <a:miter lim="800000"/>
              <a:headEnd/>
              <a:tailEnd/>
            </a:ln>
            <a:extLst/>
          </p:spPr>
          <p:txBody>
            <a:bodyPr/>
            <a:lstStyle/>
            <a:p>
              <a:endParaRPr lang="zh-CN" altLang="en-US" sz="1050"/>
            </a:p>
          </p:txBody>
        </p:sp>
        <p:sp>
          <p:nvSpPr>
            <p:cNvPr id="32814" name="Line 46"/>
            <p:cNvSpPr>
              <a:spLocks noChangeShapeType="1"/>
            </p:cNvSpPr>
            <p:nvPr/>
          </p:nvSpPr>
          <p:spPr bwMode="auto">
            <a:xfrm>
              <a:off x="3185" y="66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5" name="Line 47"/>
            <p:cNvSpPr>
              <a:spLocks noChangeShapeType="1"/>
            </p:cNvSpPr>
            <p:nvPr/>
          </p:nvSpPr>
          <p:spPr bwMode="auto">
            <a:xfrm>
              <a:off x="3185" y="665"/>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6" name="Rectangle 48"/>
            <p:cNvSpPr>
              <a:spLocks noChangeArrowheads="1"/>
            </p:cNvSpPr>
            <p:nvPr/>
          </p:nvSpPr>
          <p:spPr bwMode="auto">
            <a:xfrm>
              <a:off x="3198" y="665"/>
              <a:ext cx="1398" cy="6"/>
            </a:xfrm>
            <a:prstGeom prst="rect">
              <a:avLst/>
            </a:prstGeom>
            <a:solidFill>
              <a:srgbClr val="000000"/>
            </a:solidFill>
            <a:ln w="9525">
              <a:noFill/>
              <a:miter lim="800000"/>
              <a:headEnd/>
              <a:tailEnd/>
            </a:ln>
            <a:extLst/>
          </p:spPr>
          <p:txBody>
            <a:bodyPr/>
            <a:lstStyle/>
            <a:p>
              <a:endParaRPr lang="zh-CN" altLang="en-US" sz="1050"/>
            </a:p>
          </p:txBody>
        </p:sp>
        <p:sp>
          <p:nvSpPr>
            <p:cNvPr id="32817" name="Line 49"/>
            <p:cNvSpPr>
              <a:spLocks noChangeShapeType="1"/>
            </p:cNvSpPr>
            <p:nvPr/>
          </p:nvSpPr>
          <p:spPr bwMode="auto">
            <a:xfrm>
              <a:off x="3198" y="665"/>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18" name="Rectangle 50"/>
            <p:cNvSpPr>
              <a:spLocks noChangeArrowheads="1"/>
            </p:cNvSpPr>
            <p:nvPr/>
          </p:nvSpPr>
          <p:spPr bwMode="auto">
            <a:xfrm>
              <a:off x="2088" y="671"/>
              <a:ext cx="13" cy="114"/>
            </a:xfrm>
            <a:prstGeom prst="rect">
              <a:avLst/>
            </a:prstGeom>
            <a:solidFill>
              <a:srgbClr val="000000"/>
            </a:solidFill>
            <a:ln w="9525">
              <a:noFill/>
              <a:miter lim="800000"/>
              <a:headEnd/>
              <a:tailEnd/>
            </a:ln>
            <a:extLst/>
          </p:spPr>
          <p:txBody>
            <a:bodyPr/>
            <a:lstStyle/>
            <a:p>
              <a:endParaRPr lang="zh-CN" altLang="en-US" sz="1050"/>
            </a:p>
          </p:txBody>
        </p:sp>
        <p:sp>
          <p:nvSpPr>
            <p:cNvPr id="32819" name="Line 51"/>
            <p:cNvSpPr>
              <a:spLocks noChangeShapeType="1"/>
            </p:cNvSpPr>
            <p:nvPr/>
          </p:nvSpPr>
          <p:spPr bwMode="auto">
            <a:xfrm>
              <a:off x="2088" y="671"/>
              <a:ext cx="1" cy="114"/>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20" name="Rectangle 52"/>
            <p:cNvSpPr>
              <a:spLocks noChangeArrowheads="1"/>
            </p:cNvSpPr>
            <p:nvPr/>
          </p:nvSpPr>
          <p:spPr bwMode="auto">
            <a:xfrm>
              <a:off x="3185" y="671"/>
              <a:ext cx="13" cy="114"/>
            </a:xfrm>
            <a:prstGeom prst="rect">
              <a:avLst/>
            </a:prstGeom>
            <a:solidFill>
              <a:srgbClr val="000000"/>
            </a:solidFill>
            <a:ln w="9525">
              <a:noFill/>
              <a:miter lim="800000"/>
              <a:headEnd/>
              <a:tailEnd/>
            </a:ln>
            <a:extLst/>
          </p:spPr>
          <p:txBody>
            <a:bodyPr/>
            <a:lstStyle/>
            <a:p>
              <a:endParaRPr lang="zh-CN" altLang="en-US" sz="1050"/>
            </a:p>
          </p:txBody>
        </p:sp>
        <p:sp>
          <p:nvSpPr>
            <p:cNvPr id="32821" name="Line 53"/>
            <p:cNvSpPr>
              <a:spLocks noChangeShapeType="1"/>
            </p:cNvSpPr>
            <p:nvPr/>
          </p:nvSpPr>
          <p:spPr bwMode="auto">
            <a:xfrm>
              <a:off x="3185" y="671"/>
              <a:ext cx="1" cy="114"/>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22" name="Rectangle 54"/>
            <p:cNvSpPr>
              <a:spLocks noChangeArrowheads="1"/>
            </p:cNvSpPr>
            <p:nvPr/>
          </p:nvSpPr>
          <p:spPr bwMode="auto">
            <a:xfrm>
              <a:off x="1396" y="803"/>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2</a:t>
              </a:r>
              <a:endParaRPr lang="en-US" altLang="zh-CN" sz="2400" b="1">
                <a:latin typeface="Times New Roman" panose="02020603050405020304" pitchFamily="18" charset="0"/>
              </a:endParaRPr>
            </a:p>
          </p:txBody>
        </p:sp>
        <p:sp>
          <p:nvSpPr>
            <p:cNvPr id="32823" name="Rectangle 55"/>
            <p:cNvSpPr>
              <a:spLocks noChangeArrowheads="1"/>
            </p:cNvSpPr>
            <p:nvPr/>
          </p:nvSpPr>
          <p:spPr bwMode="auto">
            <a:xfrm>
              <a:off x="1487" y="80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24" name="Rectangle 56"/>
            <p:cNvSpPr>
              <a:spLocks noChangeArrowheads="1"/>
            </p:cNvSpPr>
            <p:nvPr/>
          </p:nvSpPr>
          <p:spPr bwMode="auto">
            <a:xfrm>
              <a:off x="2545" y="803"/>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2</a:t>
              </a:r>
              <a:endParaRPr lang="en-US" altLang="zh-CN" sz="2400" b="1" baseline="-25000">
                <a:latin typeface="Times New Roman" panose="02020603050405020304" pitchFamily="18" charset="0"/>
              </a:endParaRPr>
            </a:p>
          </p:txBody>
        </p:sp>
        <p:sp>
          <p:nvSpPr>
            <p:cNvPr id="32825" name="Rectangle 57"/>
            <p:cNvSpPr>
              <a:spLocks noChangeArrowheads="1"/>
            </p:cNvSpPr>
            <p:nvPr/>
          </p:nvSpPr>
          <p:spPr bwMode="auto">
            <a:xfrm>
              <a:off x="2728" y="80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26" name="Rectangle 58"/>
            <p:cNvSpPr>
              <a:spLocks noChangeArrowheads="1"/>
            </p:cNvSpPr>
            <p:nvPr/>
          </p:nvSpPr>
          <p:spPr bwMode="auto">
            <a:xfrm>
              <a:off x="3303" y="803"/>
              <a:ext cx="107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分布式数据处理</a:t>
              </a:r>
              <a:endParaRPr lang="zh-CN" altLang="en-US" sz="2400" b="1">
                <a:latin typeface="Times New Roman" panose="02020603050405020304" pitchFamily="18" charset="0"/>
              </a:endParaRPr>
            </a:p>
          </p:txBody>
        </p:sp>
        <p:sp>
          <p:nvSpPr>
            <p:cNvPr id="32827" name="Rectangle 59"/>
            <p:cNvSpPr>
              <a:spLocks noChangeArrowheads="1"/>
            </p:cNvSpPr>
            <p:nvPr/>
          </p:nvSpPr>
          <p:spPr bwMode="auto">
            <a:xfrm>
              <a:off x="1056" y="785"/>
              <a:ext cx="1032" cy="6"/>
            </a:xfrm>
            <a:prstGeom prst="rect">
              <a:avLst/>
            </a:prstGeom>
            <a:solidFill>
              <a:srgbClr val="000000"/>
            </a:solidFill>
            <a:ln w="9525">
              <a:noFill/>
              <a:miter lim="800000"/>
              <a:headEnd/>
              <a:tailEnd/>
            </a:ln>
            <a:extLst/>
          </p:spPr>
          <p:txBody>
            <a:bodyPr/>
            <a:lstStyle/>
            <a:p>
              <a:endParaRPr lang="zh-CN" altLang="en-US" sz="1050"/>
            </a:p>
          </p:txBody>
        </p:sp>
        <p:sp>
          <p:nvSpPr>
            <p:cNvPr id="32828" name="Line 60"/>
            <p:cNvSpPr>
              <a:spLocks noChangeShapeType="1"/>
            </p:cNvSpPr>
            <p:nvPr/>
          </p:nvSpPr>
          <p:spPr bwMode="auto">
            <a:xfrm>
              <a:off x="1056" y="785"/>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dirty="0"/>
            </a:p>
          </p:txBody>
        </p:sp>
        <p:sp>
          <p:nvSpPr>
            <p:cNvPr id="32829" name="Rectangle 61"/>
            <p:cNvSpPr>
              <a:spLocks noChangeArrowheads="1"/>
            </p:cNvSpPr>
            <p:nvPr/>
          </p:nvSpPr>
          <p:spPr bwMode="auto">
            <a:xfrm>
              <a:off x="2088" y="785"/>
              <a:ext cx="13" cy="6"/>
            </a:xfrm>
            <a:prstGeom prst="rect">
              <a:avLst/>
            </a:prstGeom>
            <a:solidFill>
              <a:srgbClr val="000000"/>
            </a:solidFill>
            <a:ln w="9525">
              <a:noFill/>
              <a:miter lim="800000"/>
              <a:headEnd/>
              <a:tailEnd/>
            </a:ln>
            <a:extLst/>
          </p:spPr>
          <p:txBody>
            <a:bodyPr/>
            <a:lstStyle/>
            <a:p>
              <a:endParaRPr lang="zh-CN" altLang="en-US" sz="1050"/>
            </a:p>
          </p:txBody>
        </p:sp>
        <p:sp>
          <p:nvSpPr>
            <p:cNvPr id="32830" name="Line 62"/>
            <p:cNvSpPr>
              <a:spLocks noChangeShapeType="1"/>
            </p:cNvSpPr>
            <p:nvPr/>
          </p:nvSpPr>
          <p:spPr bwMode="auto">
            <a:xfrm>
              <a:off x="2088" y="78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1" name="Line 63"/>
            <p:cNvSpPr>
              <a:spLocks noChangeShapeType="1"/>
            </p:cNvSpPr>
            <p:nvPr/>
          </p:nvSpPr>
          <p:spPr bwMode="auto">
            <a:xfrm>
              <a:off x="2088" y="785"/>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2" name="Rectangle 64"/>
            <p:cNvSpPr>
              <a:spLocks noChangeArrowheads="1"/>
            </p:cNvSpPr>
            <p:nvPr/>
          </p:nvSpPr>
          <p:spPr bwMode="auto">
            <a:xfrm>
              <a:off x="2101" y="785"/>
              <a:ext cx="1084" cy="6"/>
            </a:xfrm>
            <a:prstGeom prst="rect">
              <a:avLst/>
            </a:prstGeom>
            <a:solidFill>
              <a:srgbClr val="000000"/>
            </a:solidFill>
            <a:ln w="9525">
              <a:noFill/>
              <a:miter lim="800000"/>
              <a:headEnd/>
              <a:tailEnd/>
            </a:ln>
            <a:extLst/>
          </p:spPr>
          <p:txBody>
            <a:bodyPr/>
            <a:lstStyle/>
            <a:p>
              <a:endParaRPr lang="zh-CN" altLang="en-US" sz="1050"/>
            </a:p>
          </p:txBody>
        </p:sp>
        <p:sp>
          <p:nvSpPr>
            <p:cNvPr id="32833" name="Line 65"/>
            <p:cNvSpPr>
              <a:spLocks noChangeShapeType="1"/>
            </p:cNvSpPr>
            <p:nvPr/>
          </p:nvSpPr>
          <p:spPr bwMode="auto">
            <a:xfrm>
              <a:off x="2101" y="785"/>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4" name="Rectangle 66"/>
            <p:cNvSpPr>
              <a:spLocks noChangeArrowheads="1"/>
            </p:cNvSpPr>
            <p:nvPr/>
          </p:nvSpPr>
          <p:spPr bwMode="auto">
            <a:xfrm>
              <a:off x="3185" y="785"/>
              <a:ext cx="13" cy="6"/>
            </a:xfrm>
            <a:prstGeom prst="rect">
              <a:avLst/>
            </a:prstGeom>
            <a:solidFill>
              <a:srgbClr val="000000"/>
            </a:solidFill>
            <a:ln w="9525">
              <a:noFill/>
              <a:miter lim="800000"/>
              <a:headEnd/>
              <a:tailEnd/>
            </a:ln>
            <a:extLst/>
          </p:spPr>
          <p:txBody>
            <a:bodyPr/>
            <a:lstStyle/>
            <a:p>
              <a:endParaRPr lang="zh-CN" altLang="en-US" sz="1050"/>
            </a:p>
          </p:txBody>
        </p:sp>
        <p:sp>
          <p:nvSpPr>
            <p:cNvPr id="32835" name="Line 67"/>
            <p:cNvSpPr>
              <a:spLocks noChangeShapeType="1"/>
            </p:cNvSpPr>
            <p:nvPr/>
          </p:nvSpPr>
          <p:spPr bwMode="auto">
            <a:xfrm>
              <a:off x="3185" y="785"/>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6" name="Line 68"/>
            <p:cNvSpPr>
              <a:spLocks noChangeShapeType="1"/>
            </p:cNvSpPr>
            <p:nvPr/>
          </p:nvSpPr>
          <p:spPr bwMode="auto">
            <a:xfrm>
              <a:off x="3185" y="785"/>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7" name="Rectangle 69"/>
            <p:cNvSpPr>
              <a:spLocks noChangeArrowheads="1"/>
            </p:cNvSpPr>
            <p:nvPr/>
          </p:nvSpPr>
          <p:spPr bwMode="auto">
            <a:xfrm>
              <a:off x="3198" y="785"/>
              <a:ext cx="1398" cy="6"/>
            </a:xfrm>
            <a:prstGeom prst="rect">
              <a:avLst/>
            </a:prstGeom>
            <a:solidFill>
              <a:srgbClr val="000000"/>
            </a:solidFill>
            <a:ln w="9525">
              <a:noFill/>
              <a:miter lim="800000"/>
              <a:headEnd/>
              <a:tailEnd/>
            </a:ln>
            <a:extLst/>
          </p:spPr>
          <p:txBody>
            <a:bodyPr/>
            <a:lstStyle/>
            <a:p>
              <a:endParaRPr lang="zh-CN" altLang="en-US" sz="1050"/>
            </a:p>
          </p:txBody>
        </p:sp>
        <p:sp>
          <p:nvSpPr>
            <p:cNvPr id="32838" name="Line 70"/>
            <p:cNvSpPr>
              <a:spLocks noChangeShapeType="1"/>
            </p:cNvSpPr>
            <p:nvPr/>
          </p:nvSpPr>
          <p:spPr bwMode="auto">
            <a:xfrm>
              <a:off x="3198" y="785"/>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39" name="Rectangle 71"/>
            <p:cNvSpPr>
              <a:spLocks noChangeArrowheads="1"/>
            </p:cNvSpPr>
            <p:nvPr/>
          </p:nvSpPr>
          <p:spPr bwMode="auto">
            <a:xfrm>
              <a:off x="2088" y="791"/>
              <a:ext cx="13" cy="113"/>
            </a:xfrm>
            <a:prstGeom prst="rect">
              <a:avLst/>
            </a:prstGeom>
            <a:solidFill>
              <a:srgbClr val="000000"/>
            </a:solidFill>
            <a:ln w="9525">
              <a:noFill/>
              <a:miter lim="800000"/>
              <a:headEnd/>
              <a:tailEnd/>
            </a:ln>
            <a:extLst/>
          </p:spPr>
          <p:txBody>
            <a:bodyPr/>
            <a:lstStyle/>
            <a:p>
              <a:endParaRPr lang="zh-CN" altLang="en-US" sz="1050"/>
            </a:p>
          </p:txBody>
        </p:sp>
        <p:sp>
          <p:nvSpPr>
            <p:cNvPr id="32840" name="Line 72"/>
            <p:cNvSpPr>
              <a:spLocks noChangeShapeType="1"/>
            </p:cNvSpPr>
            <p:nvPr/>
          </p:nvSpPr>
          <p:spPr bwMode="auto">
            <a:xfrm>
              <a:off x="2088" y="791"/>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41" name="Rectangle 73"/>
            <p:cNvSpPr>
              <a:spLocks noChangeArrowheads="1"/>
            </p:cNvSpPr>
            <p:nvPr/>
          </p:nvSpPr>
          <p:spPr bwMode="auto">
            <a:xfrm>
              <a:off x="3185" y="791"/>
              <a:ext cx="13" cy="113"/>
            </a:xfrm>
            <a:prstGeom prst="rect">
              <a:avLst/>
            </a:prstGeom>
            <a:solidFill>
              <a:srgbClr val="000000"/>
            </a:solidFill>
            <a:ln w="9525">
              <a:noFill/>
              <a:miter lim="800000"/>
              <a:headEnd/>
              <a:tailEnd/>
            </a:ln>
            <a:extLst/>
          </p:spPr>
          <p:txBody>
            <a:bodyPr/>
            <a:lstStyle/>
            <a:p>
              <a:endParaRPr lang="zh-CN" altLang="en-US" sz="1050"/>
            </a:p>
          </p:txBody>
        </p:sp>
        <p:sp>
          <p:nvSpPr>
            <p:cNvPr id="32842" name="Line 74"/>
            <p:cNvSpPr>
              <a:spLocks noChangeShapeType="1"/>
            </p:cNvSpPr>
            <p:nvPr/>
          </p:nvSpPr>
          <p:spPr bwMode="auto">
            <a:xfrm>
              <a:off x="3185" y="791"/>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43" name="Rectangle 75"/>
            <p:cNvSpPr>
              <a:spLocks noChangeArrowheads="1"/>
            </p:cNvSpPr>
            <p:nvPr/>
          </p:nvSpPr>
          <p:spPr bwMode="auto">
            <a:xfrm>
              <a:off x="1396" y="923"/>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3</a:t>
              </a:r>
              <a:endParaRPr lang="en-US" altLang="zh-CN" sz="2400" b="1">
                <a:latin typeface="Times New Roman" panose="02020603050405020304" pitchFamily="18" charset="0"/>
              </a:endParaRPr>
            </a:p>
          </p:txBody>
        </p:sp>
        <p:sp>
          <p:nvSpPr>
            <p:cNvPr id="32844" name="Rectangle 76"/>
            <p:cNvSpPr>
              <a:spLocks noChangeArrowheads="1"/>
            </p:cNvSpPr>
            <p:nvPr/>
          </p:nvSpPr>
          <p:spPr bwMode="auto">
            <a:xfrm>
              <a:off x="1487" y="92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45" name="Rectangle 77"/>
            <p:cNvSpPr>
              <a:spLocks noChangeArrowheads="1"/>
            </p:cNvSpPr>
            <p:nvPr/>
          </p:nvSpPr>
          <p:spPr bwMode="auto">
            <a:xfrm>
              <a:off x="2545" y="923"/>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3</a:t>
              </a:r>
              <a:endParaRPr lang="en-US" altLang="zh-CN" sz="2400" b="1" baseline="-25000">
                <a:latin typeface="Times New Roman" panose="02020603050405020304" pitchFamily="18" charset="0"/>
              </a:endParaRPr>
            </a:p>
          </p:txBody>
        </p:sp>
        <p:sp>
          <p:nvSpPr>
            <p:cNvPr id="32846" name="Rectangle 78"/>
            <p:cNvSpPr>
              <a:spLocks noChangeArrowheads="1"/>
            </p:cNvSpPr>
            <p:nvPr/>
          </p:nvSpPr>
          <p:spPr bwMode="auto">
            <a:xfrm>
              <a:off x="2728" y="92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47" name="Rectangle 79"/>
            <p:cNvSpPr>
              <a:spLocks noChangeArrowheads="1"/>
            </p:cNvSpPr>
            <p:nvPr/>
          </p:nvSpPr>
          <p:spPr bwMode="auto">
            <a:xfrm>
              <a:off x="3577" y="923"/>
              <a:ext cx="61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性能标准</a:t>
              </a:r>
              <a:endParaRPr lang="zh-CN" altLang="en-US" sz="2400" b="1">
                <a:latin typeface="Times New Roman" panose="02020603050405020304" pitchFamily="18" charset="0"/>
              </a:endParaRPr>
            </a:p>
          </p:txBody>
        </p:sp>
        <p:sp>
          <p:nvSpPr>
            <p:cNvPr id="32848" name="Rectangle 80"/>
            <p:cNvSpPr>
              <a:spLocks noChangeArrowheads="1"/>
            </p:cNvSpPr>
            <p:nvPr/>
          </p:nvSpPr>
          <p:spPr bwMode="auto">
            <a:xfrm>
              <a:off x="1056" y="904"/>
              <a:ext cx="1032" cy="7"/>
            </a:xfrm>
            <a:prstGeom prst="rect">
              <a:avLst/>
            </a:prstGeom>
            <a:solidFill>
              <a:srgbClr val="000000"/>
            </a:solidFill>
            <a:ln w="9525">
              <a:noFill/>
              <a:miter lim="800000"/>
              <a:headEnd/>
              <a:tailEnd/>
            </a:ln>
            <a:extLst/>
          </p:spPr>
          <p:txBody>
            <a:bodyPr/>
            <a:lstStyle/>
            <a:p>
              <a:endParaRPr lang="zh-CN" altLang="en-US" sz="1050"/>
            </a:p>
          </p:txBody>
        </p:sp>
        <p:sp>
          <p:nvSpPr>
            <p:cNvPr id="32849" name="Line 81"/>
            <p:cNvSpPr>
              <a:spLocks noChangeShapeType="1"/>
            </p:cNvSpPr>
            <p:nvPr/>
          </p:nvSpPr>
          <p:spPr bwMode="auto">
            <a:xfrm>
              <a:off x="1056" y="904"/>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0" name="Rectangle 82"/>
            <p:cNvSpPr>
              <a:spLocks noChangeArrowheads="1"/>
            </p:cNvSpPr>
            <p:nvPr/>
          </p:nvSpPr>
          <p:spPr bwMode="auto">
            <a:xfrm>
              <a:off x="2088" y="904"/>
              <a:ext cx="13" cy="7"/>
            </a:xfrm>
            <a:prstGeom prst="rect">
              <a:avLst/>
            </a:prstGeom>
            <a:solidFill>
              <a:srgbClr val="000000"/>
            </a:solidFill>
            <a:ln w="9525">
              <a:noFill/>
              <a:miter lim="800000"/>
              <a:headEnd/>
              <a:tailEnd/>
            </a:ln>
            <a:extLst/>
          </p:spPr>
          <p:txBody>
            <a:bodyPr/>
            <a:lstStyle/>
            <a:p>
              <a:endParaRPr lang="zh-CN" altLang="en-US" sz="1050"/>
            </a:p>
          </p:txBody>
        </p:sp>
        <p:sp>
          <p:nvSpPr>
            <p:cNvPr id="32851" name="Line 83"/>
            <p:cNvSpPr>
              <a:spLocks noChangeShapeType="1"/>
            </p:cNvSpPr>
            <p:nvPr/>
          </p:nvSpPr>
          <p:spPr bwMode="auto">
            <a:xfrm>
              <a:off x="2088" y="904"/>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2" name="Line 84"/>
            <p:cNvSpPr>
              <a:spLocks noChangeShapeType="1"/>
            </p:cNvSpPr>
            <p:nvPr/>
          </p:nvSpPr>
          <p:spPr bwMode="auto">
            <a:xfrm>
              <a:off x="2088" y="904"/>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3" name="Rectangle 85"/>
            <p:cNvSpPr>
              <a:spLocks noChangeArrowheads="1"/>
            </p:cNvSpPr>
            <p:nvPr/>
          </p:nvSpPr>
          <p:spPr bwMode="auto">
            <a:xfrm>
              <a:off x="2101" y="904"/>
              <a:ext cx="1084" cy="7"/>
            </a:xfrm>
            <a:prstGeom prst="rect">
              <a:avLst/>
            </a:prstGeom>
            <a:solidFill>
              <a:srgbClr val="000000"/>
            </a:solidFill>
            <a:ln w="9525">
              <a:noFill/>
              <a:miter lim="800000"/>
              <a:headEnd/>
              <a:tailEnd/>
            </a:ln>
            <a:extLst/>
          </p:spPr>
          <p:txBody>
            <a:bodyPr/>
            <a:lstStyle/>
            <a:p>
              <a:endParaRPr lang="zh-CN" altLang="en-US" sz="1050"/>
            </a:p>
          </p:txBody>
        </p:sp>
        <p:sp>
          <p:nvSpPr>
            <p:cNvPr id="32854" name="Line 86"/>
            <p:cNvSpPr>
              <a:spLocks noChangeShapeType="1"/>
            </p:cNvSpPr>
            <p:nvPr/>
          </p:nvSpPr>
          <p:spPr bwMode="auto">
            <a:xfrm>
              <a:off x="2101" y="904"/>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5" name="Rectangle 87"/>
            <p:cNvSpPr>
              <a:spLocks noChangeArrowheads="1"/>
            </p:cNvSpPr>
            <p:nvPr/>
          </p:nvSpPr>
          <p:spPr bwMode="auto">
            <a:xfrm>
              <a:off x="3185" y="904"/>
              <a:ext cx="13" cy="7"/>
            </a:xfrm>
            <a:prstGeom prst="rect">
              <a:avLst/>
            </a:prstGeom>
            <a:solidFill>
              <a:srgbClr val="000000"/>
            </a:solidFill>
            <a:ln w="9525">
              <a:noFill/>
              <a:miter lim="800000"/>
              <a:headEnd/>
              <a:tailEnd/>
            </a:ln>
            <a:extLst/>
          </p:spPr>
          <p:txBody>
            <a:bodyPr/>
            <a:lstStyle/>
            <a:p>
              <a:endParaRPr lang="zh-CN" altLang="en-US" sz="1050"/>
            </a:p>
          </p:txBody>
        </p:sp>
        <p:sp>
          <p:nvSpPr>
            <p:cNvPr id="32856" name="Line 88"/>
            <p:cNvSpPr>
              <a:spLocks noChangeShapeType="1"/>
            </p:cNvSpPr>
            <p:nvPr/>
          </p:nvSpPr>
          <p:spPr bwMode="auto">
            <a:xfrm>
              <a:off x="3185" y="904"/>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7" name="Line 89"/>
            <p:cNvSpPr>
              <a:spLocks noChangeShapeType="1"/>
            </p:cNvSpPr>
            <p:nvPr/>
          </p:nvSpPr>
          <p:spPr bwMode="auto">
            <a:xfrm>
              <a:off x="3185" y="904"/>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58" name="Rectangle 90"/>
            <p:cNvSpPr>
              <a:spLocks noChangeArrowheads="1"/>
            </p:cNvSpPr>
            <p:nvPr/>
          </p:nvSpPr>
          <p:spPr bwMode="auto">
            <a:xfrm>
              <a:off x="3198" y="904"/>
              <a:ext cx="1398" cy="7"/>
            </a:xfrm>
            <a:prstGeom prst="rect">
              <a:avLst/>
            </a:prstGeom>
            <a:solidFill>
              <a:srgbClr val="000000"/>
            </a:solidFill>
            <a:ln w="9525">
              <a:noFill/>
              <a:miter lim="800000"/>
              <a:headEnd/>
              <a:tailEnd/>
            </a:ln>
            <a:extLst/>
          </p:spPr>
          <p:txBody>
            <a:bodyPr/>
            <a:lstStyle/>
            <a:p>
              <a:endParaRPr lang="zh-CN" altLang="en-US" sz="1050"/>
            </a:p>
          </p:txBody>
        </p:sp>
        <p:sp>
          <p:nvSpPr>
            <p:cNvPr id="32859" name="Line 91"/>
            <p:cNvSpPr>
              <a:spLocks noChangeShapeType="1"/>
            </p:cNvSpPr>
            <p:nvPr/>
          </p:nvSpPr>
          <p:spPr bwMode="auto">
            <a:xfrm>
              <a:off x="3198" y="904"/>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60" name="Rectangle 92"/>
            <p:cNvSpPr>
              <a:spLocks noChangeArrowheads="1"/>
            </p:cNvSpPr>
            <p:nvPr/>
          </p:nvSpPr>
          <p:spPr bwMode="auto">
            <a:xfrm>
              <a:off x="2088" y="911"/>
              <a:ext cx="13" cy="113"/>
            </a:xfrm>
            <a:prstGeom prst="rect">
              <a:avLst/>
            </a:prstGeom>
            <a:solidFill>
              <a:srgbClr val="000000"/>
            </a:solidFill>
            <a:ln w="9525">
              <a:noFill/>
              <a:miter lim="800000"/>
              <a:headEnd/>
              <a:tailEnd/>
            </a:ln>
            <a:extLst/>
          </p:spPr>
          <p:txBody>
            <a:bodyPr/>
            <a:lstStyle/>
            <a:p>
              <a:endParaRPr lang="zh-CN" altLang="en-US" sz="1050"/>
            </a:p>
          </p:txBody>
        </p:sp>
        <p:sp>
          <p:nvSpPr>
            <p:cNvPr id="32861" name="Line 93"/>
            <p:cNvSpPr>
              <a:spLocks noChangeShapeType="1"/>
            </p:cNvSpPr>
            <p:nvPr/>
          </p:nvSpPr>
          <p:spPr bwMode="auto">
            <a:xfrm>
              <a:off x="2088" y="911"/>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62" name="Rectangle 94"/>
            <p:cNvSpPr>
              <a:spLocks noChangeArrowheads="1"/>
            </p:cNvSpPr>
            <p:nvPr/>
          </p:nvSpPr>
          <p:spPr bwMode="auto">
            <a:xfrm>
              <a:off x="3185" y="911"/>
              <a:ext cx="13" cy="113"/>
            </a:xfrm>
            <a:prstGeom prst="rect">
              <a:avLst/>
            </a:prstGeom>
            <a:solidFill>
              <a:srgbClr val="000000"/>
            </a:solidFill>
            <a:ln w="9525">
              <a:noFill/>
              <a:miter lim="800000"/>
              <a:headEnd/>
              <a:tailEnd/>
            </a:ln>
            <a:extLst/>
          </p:spPr>
          <p:txBody>
            <a:bodyPr/>
            <a:lstStyle/>
            <a:p>
              <a:endParaRPr lang="zh-CN" altLang="en-US" sz="1050"/>
            </a:p>
          </p:txBody>
        </p:sp>
        <p:sp>
          <p:nvSpPr>
            <p:cNvPr id="32863" name="Line 95"/>
            <p:cNvSpPr>
              <a:spLocks noChangeShapeType="1"/>
            </p:cNvSpPr>
            <p:nvPr/>
          </p:nvSpPr>
          <p:spPr bwMode="auto">
            <a:xfrm>
              <a:off x="3185" y="911"/>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64" name="Rectangle 96"/>
            <p:cNvSpPr>
              <a:spLocks noChangeArrowheads="1"/>
            </p:cNvSpPr>
            <p:nvPr/>
          </p:nvSpPr>
          <p:spPr bwMode="auto">
            <a:xfrm>
              <a:off x="1396" y="1043"/>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4</a:t>
              </a:r>
              <a:endParaRPr lang="en-US" altLang="zh-CN" sz="2400" b="1">
                <a:latin typeface="Times New Roman" panose="02020603050405020304" pitchFamily="18" charset="0"/>
              </a:endParaRPr>
            </a:p>
          </p:txBody>
        </p:sp>
        <p:sp>
          <p:nvSpPr>
            <p:cNvPr id="32865" name="Rectangle 97"/>
            <p:cNvSpPr>
              <a:spLocks noChangeArrowheads="1"/>
            </p:cNvSpPr>
            <p:nvPr/>
          </p:nvSpPr>
          <p:spPr bwMode="auto">
            <a:xfrm>
              <a:off x="1487" y="104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66" name="Rectangle 98"/>
            <p:cNvSpPr>
              <a:spLocks noChangeArrowheads="1"/>
            </p:cNvSpPr>
            <p:nvPr/>
          </p:nvSpPr>
          <p:spPr bwMode="auto">
            <a:xfrm>
              <a:off x="2545" y="1043"/>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4</a:t>
              </a:r>
              <a:endParaRPr lang="en-US" altLang="zh-CN" sz="2400" b="1" baseline="-25000">
                <a:latin typeface="Times New Roman" panose="02020603050405020304" pitchFamily="18" charset="0"/>
              </a:endParaRPr>
            </a:p>
          </p:txBody>
        </p:sp>
        <p:sp>
          <p:nvSpPr>
            <p:cNvPr id="32867" name="Rectangle 99"/>
            <p:cNvSpPr>
              <a:spLocks noChangeArrowheads="1"/>
            </p:cNvSpPr>
            <p:nvPr/>
          </p:nvSpPr>
          <p:spPr bwMode="auto">
            <a:xfrm>
              <a:off x="2728" y="1043"/>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68" name="Rectangle 100"/>
            <p:cNvSpPr>
              <a:spLocks noChangeArrowheads="1"/>
            </p:cNvSpPr>
            <p:nvPr/>
          </p:nvSpPr>
          <p:spPr bwMode="auto">
            <a:xfrm>
              <a:off x="3394" y="1043"/>
              <a:ext cx="921"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高负荷的硬件</a:t>
              </a:r>
              <a:endParaRPr lang="zh-CN" altLang="en-US" sz="2400" b="1">
                <a:latin typeface="Times New Roman" panose="02020603050405020304" pitchFamily="18" charset="0"/>
              </a:endParaRPr>
            </a:p>
          </p:txBody>
        </p:sp>
        <p:sp>
          <p:nvSpPr>
            <p:cNvPr id="32869" name="Rectangle 101"/>
            <p:cNvSpPr>
              <a:spLocks noChangeArrowheads="1"/>
            </p:cNvSpPr>
            <p:nvPr/>
          </p:nvSpPr>
          <p:spPr bwMode="auto">
            <a:xfrm>
              <a:off x="1056" y="1018"/>
              <a:ext cx="1032" cy="6"/>
            </a:xfrm>
            <a:prstGeom prst="rect">
              <a:avLst/>
            </a:prstGeom>
            <a:solidFill>
              <a:srgbClr val="000000"/>
            </a:solidFill>
            <a:ln w="9525">
              <a:noFill/>
              <a:miter lim="800000"/>
              <a:headEnd/>
              <a:tailEnd/>
            </a:ln>
            <a:extLst/>
          </p:spPr>
          <p:txBody>
            <a:bodyPr/>
            <a:lstStyle/>
            <a:p>
              <a:endParaRPr lang="zh-CN" altLang="en-US" sz="1050"/>
            </a:p>
          </p:txBody>
        </p:sp>
        <p:sp>
          <p:nvSpPr>
            <p:cNvPr id="32870" name="Line 102"/>
            <p:cNvSpPr>
              <a:spLocks noChangeShapeType="1"/>
            </p:cNvSpPr>
            <p:nvPr/>
          </p:nvSpPr>
          <p:spPr bwMode="auto">
            <a:xfrm>
              <a:off x="1056" y="1018"/>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1" name="Rectangle 103"/>
            <p:cNvSpPr>
              <a:spLocks noChangeArrowheads="1"/>
            </p:cNvSpPr>
            <p:nvPr/>
          </p:nvSpPr>
          <p:spPr bwMode="auto">
            <a:xfrm>
              <a:off x="2088" y="1018"/>
              <a:ext cx="13" cy="6"/>
            </a:xfrm>
            <a:prstGeom prst="rect">
              <a:avLst/>
            </a:prstGeom>
            <a:solidFill>
              <a:srgbClr val="000000"/>
            </a:solidFill>
            <a:ln w="9525">
              <a:noFill/>
              <a:miter lim="800000"/>
              <a:headEnd/>
              <a:tailEnd/>
            </a:ln>
            <a:extLst/>
          </p:spPr>
          <p:txBody>
            <a:bodyPr/>
            <a:lstStyle/>
            <a:p>
              <a:endParaRPr lang="zh-CN" altLang="en-US" sz="1050"/>
            </a:p>
          </p:txBody>
        </p:sp>
        <p:sp>
          <p:nvSpPr>
            <p:cNvPr id="32872" name="Line 104"/>
            <p:cNvSpPr>
              <a:spLocks noChangeShapeType="1"/>
            </p:cNvSpPr>
            <p:nvPr/>
          </p:nvSpPr>
          <p:spPr bwMode="auto">
            <a:xfrm>
              <a:off x="2088" y="1018"/>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3" name="Line 105"/>
            <p:cNvSpPr>
              <a:spLocks noChangeShapeType="1"/>
            </p:cNvSpPr>
            <p:nvPr/>
          </p:nvSpPr>
          <p:spPr bwMode="auto">
            <a:xfrm>
              <a:off x="2088" y="1018"/>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4" name="Rectangle 106"/>
            <p:cNvSpPr>
              <a:spLocks noChangeArrowheads="1"/>
            </p:cNvSpPr>
            <p:nvPr/>
          </p:nvSpPr>
          <p:spPr bwMode="auto">
            <a:xfrm>
              <a:off x="2101" y="1018"/>
              <a:ext cx="1084" cy="6"/>
            </a:xfrm>
            <a:prstGeom prst="rect">
              <a:avLst/>
            </a:prstGeom>
            <a:solidFill>
              <a:srgbClr val="000000"/>
            </a:solidFill>
            <a:ln w="9525">
              <a:noFill/>
              <a:miter lim="800000"/>
              <a:headEnd/>
              <a:tailEnd/>
            </a:ln>
            <a:extLst/>
          </p:spPr>
          <p:txBody>
            <a:bodyPr/>
            <a:lstStyle/>
            <a:p>
              <a:endParaRPr lang="zh-CN" altLang="en-US" sz="1050"/>
            </a:p>
          </p:txBody>
        </p:sp>
        <p:sp>
          <p:nvSpPr>
            <p:cNvPr id="32875" name="Line 107"/>
            <p:cNvSpPr>
              <a:spLocks noChangeShapeType="1"/>
            </p:cNvSpPr>
            <p:nvPr/>
          </p:nvSpPr>
          <p:spPr bwMode="auto">
            <a:xfrm>
              <a:off x="2101" y="1018"/>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6" name="Rectangle 108"/>
            <p:cNvSpPr>
              <a:spLocks noChangeArrowheads="1"/>
            </p:cNvSpPr>
            <p:nvPr/>
          </p:nvSpPr>
          <p:spPr bwMode="auto">
            <a:xfrm>
              <a:off x="3185" y="1018"/>
              <a:ext cx="13" cy="6"/>
            </a:xfrm>
            <a:prstGeom prst="rect">
              <a:avLst/>
            </a:prstGeom>
            <a:solidFill>
              <a:srgbClr val="000000"/>
            </a:solidFill>
            <a:ln w="9525">
              <a:noFill/>
              <a:miter lim="800000"/>
              <a:headEnd/>
              <a:tailEnd/>
            </a:ln>
            <a:extLst/>
          </p:spPr>
          <p:txBody>
            <a:bodyPr/>
            <a:lstStyle/>
            <a:p>
              <a:endParaRPr lang="zh-CN" altLang="en-US" sz="1050"/>
            </a:p>
          </p:txBody>
        </p:sp>
        <p:sp>
          <p:nvSpPr>
            <p:cNvPr id="32877" name="Line 109"/>
            <p:cNvSpPr>
              <a:spLocks noChangeShapeType="1"/>
            </p:cNvSpPr>
            <p:nvPr/>
          </p:nvSpPr>
          <p:spPr bwMode="auto">
            <a:xfrm>
              <a:off x="3185" y="1018"/>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8" name="Line 110"/>
            <p:cNvSpPr>
              <a:spLocks noChangeShapeType="1"/>
            </p:cNvSpPr>
            <p:nvPr/>
          </p:nvSpPr>
          <p:spPr bwMode="auto">
            <a:xfrm>
              <a:off x="3185" y="1018"/>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79" name="Rectangle 111"/>
            <p:cNvSpPr>
              <a:spLocks noChangeArrowheads="1"/>
            </p:cNvSpPr>
            <p:nvPr/>
          </p:nvSpPr>
          <p:spPr bwMode="auto">
            <a:xfrm>
              <a:off x="3198" y="1018"/>
              <a:ext cx="1398" cy="6"/>
            </a:xfrm>
            <a:prstGeom prst="rect">
              <a:avLst/>
            </a:prstGeom>
            <a:solidFill>
              <a:srgbClr val="000000"/>
            </a:solidFill>
            <a:ln w="9525">
              <a:noFill/>
              <a:miter lim="800000"/>
              <a:headEnd/>
              <a:tailEnd/>
            </a:ln>
            <a:extLst/>
          </p:spPr>
          <p:txBody>
            <a:bodyPr/>
            <a:lstStyle/>
            <a:p>
              <a:endParaRPr lang="zh-CN" altLang="en-US" sz="1050"/>
            </a:p>
          </p:txBody>
        </p:sp>
        <p:sp>
          <p:nvSpPr>
            <p:cNvPr id="32880" name="Line 112"/>
            <p:cNvSpPr>
              <a:spLocks noChangeShapeType="1"/>
            </p:cNvSpPr>
            <p:nvPr/>
          </p:nvSpPr>
          <p:spPr bwMode="auto">
            <a:xfrm>
              <a:off x="3198" y="1018"/>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81" name="Rectangle 113"/>
            <p:cNvSpPr>
              <a:spLocks noChangeArrowheads="1"/>
            </p:cNvSpPr>
            <p:nvPr/>
          </p:nvSpPr>
          <p:spPr bwMode="auto">
            <a:xfrm>
              <a:off x="2088" y="1024"/>
              <a:ext cx="13" cy="113"/>
            </a:xfrm>
            <a:prstGeom prst="rect">
              <a:avLst/>
            </a:prstGeom>
            <a:solidFill>
              <a:srgbClr val="000000"/>
            </a:solidFill>
            <a:ln w="9525">
              <a:noFill/>
              <a:miter lim="800000"/>
              <a:headEnd/>
              <a:tailEnd/>
            </a:ln>
            <a:extLst/>
          </p:spPr>
          <p:txBody>
            <a:bodyPr/>
            <a:lstStyle/>
            <a:p>
              <a:endParaRPr lang="zh-CN" altLang="en-US" sz="1050"/>
            </a:p>
          </p:txBody>
        </p:sp>
        <p:sp>
          <p:nvSpPr>
            <p:cNvPr id="32882" name="Line 114"/>
            <p:cNvSpPr>
              <a:spLocks noChangeShapeType="1"/>
            </p:cNvSpPr>
            <p:nvPr/>
          </p:nvSpPr>
          <p:spPr bwMode="auto">
            <a:xfrm>
              <a:off x="2088" y="1024"/>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83" name="Rectangle 115"/>
            <p:cNvSpPr>
              <a:spLocks noChangeArrowheads="1"/>
            </p:cNvSpPr>
            <p:nvPr/>
          </p:nvSpPr>
          <p:spPr bwMode="auto">
            <a:xfrm>
              <a:off x="3185" y="1024"/>
              <a:ext cx="13" cy="113"/>
            </a:xfrm>
            <a:prstGeom prst="rect">
              <a:avLst/>
            </a:prstGeom>
            <a:solidFill>
              <a:srgbClr val="000000"/>
            </a:solidFill>
            <a:ln w="9525">
              <a:noFill/>
              <a:miter lim="800000"/>
              <a:headEnd/>
              <a:tailEnd/>
            </a:ln>
            <a:extLst/>
          </p:spPr>
          <p:txBody>
            <a:bodyPr/>
            <a:lstStyle/>
            <a:p>
              <a:endParaRPr lang="zh-CN" altLang="en-US" sz="1050"/>
            </a:p>
          </p:txBody>
        </p:sp>
        <p:sp>
          <p:nvSpPr>
            <p:cNvPr id="32884" name="Line 116"/>
            <p:cNvSpPr>
              <a:spLocks noChangeShapeType="1"/>
            </p:cNvSpPr>
            <p:nvPr/>
          </p:nvSpPr>
          <p:spPr bwMode="auto">
            <a:xfrm>
              <a:off x="3185" y="1024"/>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85" name="Rectangle 117"/>
            <p:cNvSpPr>
              <a:spLocks noChangeArrowheads="1"/>
            </p:cNvSpPr>
            <p:nvPr/>
          </p:nvSpPr>
          <p:spPr bwMode="auto">
            <a:xfrm>
              <a:off x="1396" y="1156"/>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5</a:t>
              </a:r>
              <a:endParaRPr lang="en-US" altLang="zh-CN" sz="2400" b="1">
                <a:latin typeface="Times New Roman" panose="02020603050405020304" pitchFamily="18" charset="0"/>
              </a:endParaRPr>
            </a:p>
          </p:txBody>
        </p:sp>
        <p:sp>
          <p:nvSpPr>
            <p:cNvPr id="32886" name="Rectangle 118"/>
            <p:cNvSpPr>
              <a:spLocks noChangeArrowheads="1"/>
            </p:cNvSpPr>
            <p:nvPr/>
          </p:nvSpPr>
          <p:spPr bwMode="auto">
            <a:xfrm>
              <a:off x="1487" y="115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87" name="Rectangle 119"/>
            <p:cNvSpPr>
              <a:spLocks noChangeArrowheads="1"/>
            </p:cNvSpPr>
            <p:nvPr/>
          </p:nvSpPr>
          <p:spPr bwMode="auto">
            <a:xfrm>
              <a:off x="2545" y="1156"/>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5</a:t>
              </a:r>
              <a:endParaRPr lang="en-US" altLang="zh-CN" sz="2400" b="1" baseline="-25000">
                <a:latin typeface="Times New Roman" panose="02020603050405020304" pitchFamily="18" charset="0"/>
              </a:endParaRPr>
            </a:p>
          </p:txBody>
        </p:sp>
        <p:sp>
          <p:nvSpPr>
            <p:cNvPr id="32888" name="Rectangle 120"/>
            <p:cNvSpPr>
              <a:spLocks noChangeArrowheads="1"/>
            </p:cNvSpPr>
            <p:nvPr/>
          </p:nvSpPr>
          <p:spPr bwMode="auto">
            <a:xfrm>
              <a:off x="2728" y="115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889" name="Rectangle 121"/>
            <p:cNvSpPr>
              <a:spLocks noChangeArrowheads="1"/>
            </p:cNvSpPr>
            <p:nvPr/>
          </p:nvSpPr>
          <p:spPr bwMode="auto">
            <a:xfrm>
              <a:off x="3577" y="1156"/>
              <a:ext cx="61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高处理率</a:t>
              </a:r>
              <a:endParaRPr lang="zh-CN" altLang="en-US" sz="2400" b="1">
                <a:latin typeface="Times New Roman" panose="02020603050405020304" pitchFamily="18" charset="0"/>
              </a:endParaRPr>
            </a:p>
          </p:txBody>
        </p:sp>
        <p:sp>
          <p:nvSpPr>
            <p:cNvPr id="32890" name="Rectangle 122"/>
            <p:cNvSpPr>
              <a:spLocks noChangeArrowheads="1"/>
            </p:cNvSpPr>
            <p:nvPr/>
          </p:nvSpPr>
          <p:spPr bwMode="auto">
            <a:xfrm>
              <a:off x="1056" y="1137"/>
              <a:ext cx="1032" cy="7"/>
            </a:xfrm>
            <a:prstGeom prst="rect">
              <a:avLst/>
            </a:prstGeom>
            <a:solidFill>
              <a:srgbClr val="000000"/>
            </a:solidFill>
            <a:ln w="9525">
              <a:noFill/>
              <a:miter lim="800000"/>
              <a:headEnd/>
              <a:tailEnd/>
            </a:ln>
            <a:extLst/>
          </p:spPr>
          <p:txBody>
            <a:bodyPr/>
            <a:lstStyle/>
            <a:p>
              <a:endParaRPr lang="zh-CN" altLang="en-US" sz="1050"/>
            </a:p>
          </p:txBody>
        </p:sp>
        <p:sp>
          <p:nvSpPr>
            <p:cNvPr id="32891" name="Line 123"/>
            <p:cNvSpPr>
              <a:spLocks noChangeShapeType="1"/>
            </p:cNvSpPr>
            <p:nvPr/>
          </p:nvSpPr>
          <p:spPr bwMode="auto">
            <a:xfrm>
              <a:off x="1056" y="1137"/>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92" name="Rectangle 124"/>
            <p:cNvSpPr>
              <a:spLocks noChangeArrowheads="1"/>
            </p:cNvSpPr>
            <p:nvPr/>
          </p:nvSpPr>
          <p:spPr bwMode="auto">
            <a:xfrm>
              <a:off x="2088" y="1137"/>
              <a:ext cx="13" cy="7"/>
            </a:xfrm>
            <a:prstGeom prst="rect">
              <a:avLst/>
            </a:prstGeom>
            <a:solidFill>
              <a:srgbClr val="000000"/>
            </a:solidFill>
            <a:ln w="9525">
              <a:noFill/>
              <a:miter lim="800000"/>
              <a:headEnd/>
              <a:tailEnd/>
            </a:ln>
            <a:extLst/>
          </p:spPr>
          <p:txBody>
            <a:bodyPr/>
            <a:lstStyle/>
            <a:p>
              <a:endParaRPr lang="zh-CN" altLang="en-US" sz="1050"/>
            </a:p>
          </p:txBody>
        </p:sp>
        <p:sp>
          <p:nvSpPr>
            <p:cNvPr id="32893" name="Line 125"/>
            <p:cNvSpPr>
              <a:spLocks noChangeShapeType="1"/>
            </p:cNvSpPr>
            <p:nvPr/>
          </p:nvSpPr>
          <p:spPr bwMode="auto">
            <a:xfrm>
              <a:off x="2088" y="1137"/>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94" name="Line 126"/>
            <p:cNvSpPr>
              <a:spLocks noChangeShapeType="1"/>
            </p:cNvSpPr>
            <p:nvPr/>
          </p:nvSpPr>
          <p:spPr bwMode="auto">
            <a:xfrm>
              <a:off x="2088" y="1137"/>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95" name="Rectangle 127"/>
            <p:cNvSpPr>
              <a:spLocks noChangeArrowheads="1"/>
            </p:cNvSpPr>
            <p:nvPr/>
          </p:nvSpPr>
          <p:spPr bwMode="auto">
            <a:xfrm>
              <a:off x="2101" y="1137"/>
              <a:ext cx="1084" cy="7"/>
            </a:xfrm>
            <a:prstGeom prst="rect">
              <a:avLst/>
            </a:prstGeom>
            <a:solidFill>
              <a:srgbClr val="000000"/>
            </a:solidFill>
            <a:ln w="9525">
              <a:noFill/>
              <a:miter lim="800000"/>
              <a:headEnd/>
              <a:tailEnd/>
            </a:ln>
            <a:extLst/>
          </p:spPr>
          <p:txBody>
            <a:bodyPr/>
            <a:lstStyle/>
            <a:p>
              <a:endParaRPr lang="zh-CN" altLang="en-US" sz="1050"/>
            </a:p>
          </p:txBody>
        </p:sp>
        <p:sp>
          <p:nvSpPr>
            <p:cNvPr id="32896" name="Line 128"/>
            <p:cNvSpPr>
              <a:spLocks noChangeShapeType="1"/>
            </p:cNvSpPr>
            <p:nvPr/>
          </p:nvSpPr>
          <p:spPr bwMode="auto">
            <a:xfrm>
              <a:off x="2101" y="1137"/>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97" name="Rectangle 129"/>
            <p:cNvSpPr>
              <a:spLocks noChangeArrowheads="1"/>
            </p:cNvSpPr>
            <p:nvPr/>
          </p:nvSpPr>
          <p:spPr bwMode="auto">
            <a:xfrm>
              <a:off x="3185" y="1137"/>
              <a:ext cx="13" cy="7"/>
            </a:xfrm>
            <a:prstGeom prst="rect">
              <a:avLst/>
            </a:prstGeom>
            <a:solidFill>
              <a:srgbClr val="000000"/>
            </a:solidFill>
            <a:ln w="9525">
              <a:noFill/>
              <a:miter lim="800000"/>
              <a:headEnd/>
              <a:tailEnd/>
            </a:ln>
            <a:extLst/>
          </p:spPr>
          <p:txBody>
            <a:bodyPr/>
            <a:lstStyle/>
            <a:p>
              <a:endParaRPr lang="zh-CN" altLang="en-US" sz="1050"/>
            </a:p>
          </p:txBody>
        </p:sp>
        <p:sp>
          <p:nvSpPr>
            <p:cNvPr id="32898" name="Line 130"/>
            <p:cNvSpPr>
              <a:spLocks noChangeShapeType="1"/>
            </p:cNvSpPr>
            <p:nvPr/>
          </p:nvSpPr>
          <p:spPr bwMode="auto">
            <a:xfrm>
              <a:off x="3185" y="1137"/>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899" name="Line 131"/>
            <p:cNvSpPr>
              <a:spLocks noChangeShapeType="1"/>
            </p:cNvSpPr>
            <p:nvPr/>
          </p:nvSpPr>
          <p:spPr bwMode="auto">
            <a:xfrm>
              <a:off x="3185" y="1137"/>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00" name="Rectangle 132"/>
            <p:cNvSpPr>
              <a:spLocks noChangeArrowheads="1"/>
            </p:cNvSpPr>
            <p:nvPr/>
          </p:nvSpPr>
          <p:spPr bwMode="auto">
            <a:xfrm>
              <a:off x="3198" y="1137"/>
              <a:ext cx="1398" cy="7"/>
            </a:xfrm>
            <a:prstGeom prst="rect">
              <a:avLst/>
            </a:prstGeom>
            <a:solidFill>
              <a:srgbClr val="000000"/>
            </a:solidFill>
            <a:ln w="9525">
              <a:noFill/>
              <a:miter lim="800000"/>
              <a:headEnd/>
              <a:tailEnd/>
            </a:ln>
            <a:extLst/>
          </p:spPr>
          <p:txBody>
            <a:bodyPr/>
            <a:lstStyle/>
            <a:p>
              <a:endParaRPr lang="zh-CN" altLang="en-US" sz="1050"/>
            </a:p>
          </p:txBody>
        </p:sp>
        <p:sp>
          <p:nvSpPr>
            <p:cNvPr id="32901" name="Line 133"/>
            <p:cNvSpPr>
              <a:spLocks noChangeShapeType="1"/>
            </p:cNvSpPr>
            <p:nvPr/>
          </p:nvSpPr>
          <p:spPr bwMode="auto">
            <a:xfrm>
              <a:off x="3198" y="1137"/>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02" name="Rectangle 134"/>
            <p:cNvSpPr>
              <a:spLocks noChangeArrowheads="1"/>
            </p:cNvSpPr>
            <p:nvPr/>
          </p:nvSpPr>
          <p:spPr bwMode="auto">
            <a:xfrm>
              <a:off x="2088" y="1144"/>
              <a:ext cx="13" cy="113"/>
            </a:xfrm>
            <a:prstGeom prst="rect">
              <a:avLst/>
            </a:prstGeom>
            <a:solidFill>
              <a:srgbClr val="000000"/>
            </a:solidFill>
            <a:ln w="9525">
              <a:noFill/>
              <a:miter lim="800000"/>
              <a:headEnd/>
              <a:tailEnd/>
            </a:ln>
            <a:extLst/>
          </p:spPr>
          <p:txBody>
            <a:bodyPr/>
            <a:lstStyle/>
            <a:p>
              <a:endParaRPr lang="zh-CN" altLang="en-US" sz="1050"/>
            </a:p>
          </p:txBody>
        </p:sp>
        <p:sp>
          <p:nvSpPr>
            <p:cNvPr id="32903" name="Line 135"/>
            <p:cNvSpPr>
              <a:spLocks noChangeShapeType="1"/>
            </p:cNvSpPr>
            <p:nvPr/>
          </p:nvSpPr>
          <p:spPr bwMode="auto">
            <a:xfrm>
              <a:off x="2088" y="1144"/>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04" name="Rectangle 136"/>
            <p:cNvSpPr>
              <a:spLocks noChangeArrowheads="1"/>
            </p:cNvSpPr>
            <p:nvPr/>
          </p:nvSpPr>
          <p:spPr bwMode="auto">
            <a:xfrm>
              <a:off x="3185" y="1144"/>
              <a:ext cx="13" cy="113"/>
            </a:xfrm>
            <a:prstGeom prst="rect">
              <a:avLst/>
            </a:prstGeom>
            <a:solidFill>
              <a:srgbClr val="000000"/>
            </a:solidFill>
            <a:ln w="9525">
              <a:noFill/>
              <a:miter lim="800000"/>
              <a:headEnd/>
              <a:tailEnd/>
            </a:ln>
            <a:extLst/>
          </p:spPr>
          <p:txBody>
            <a:bodyPr/>
            <a:lstStyle/>
            <a:p>
              <a:endParaRPr lang="zh-CN" altLang="en-US" sz="1050"/>
            </a:p>
          </p:txBody>
        </p:sp>
        <p:sp>
          <p:nvSpPr>
            <p:cNvPr id="32905" name="Line 137"/>
            <p:cNvSpPr>
              <a:spLocks noChangeShapeType="1"/>
            </p:cNvSpPr>
            <p:nvPr/>
          </p:nvSpPr>
          <p:spPr bwMode="auto">
            <a:xfrm>
              <a:off x="3185" y="1144"/>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06" name="Rectangle 138"/>
            <p:cNvSpPr>
              <a:spLocks noChangeArrowheads="1"/>
            </p:cNvSpPr>
            <p:nvPr/>
          </p:nvSpPr>
          <p:spPr bwMode="auto">
            <a:xfrm>
              <a:off x="1396" y="1276"/>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6</a:t>
              </a:r>
              <a:endParaRPr lang="en-US" altLang="zh-CN" sz="2400" b="1">
                <a:latin typeface="Times New Roman" panose="02020603050405020304" pitchFamily="18" charset="0"/>
              </a:endParaRPr>
            </a:p>
          </p:txBody>
        </p:sp>
        <p:sp>
          <p:nvSpPr>
            <p:cNvPr id="32907" name="Rectangle 139"/>
            <p:cNvSpPr>
              <a:spLocks noChangeArrowheads="1"/>
            </p:cNvSpPr>
            <p:nvPr/>
          </p:nvSpPr>
          <p:spPr bwMode="auto">
            <a:xfrm>
              <a:off x="1487" y="127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08" name="Rectangle 140"/>
            <p:cNvSpPr>
              <a:spLocks noChangeArrowheads="1"/>
            </p:cNvSpPr>
            <p:nvPr/>
          </p:nvSpPr>
          <p:spPr bwMode="auto">
            <a:xfrm>
              <a:off x="2545" y="1276"/>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6</a:t>
              </a:r>
              <a:endParaRPr lang="en-US" altLang="zh-CN" sz="2400" b="1" baseline="-25000">
                <a:latin typeface="Times New Roman" panose="02020603050405020304" pitchFamily="18" charset="0"/>
              </a:endParaRPr>
            </a:p>
          </p:txBody>
        </p:sp>
        <p:sp>
          <p:nvSpPr>
            <p:cNvPr id="32909" name="Rectangle 141"/>
            <p:cNvSpPr>
              <a:spLocks noChangeArrowheads="1"/>
            </p:cNvSpPr>
            <p:nvPr/>
          </p:nvSpPr>
          <p:spPr bwMode="auto">
            <a:xfrm>
              <a:off x="2728" y="127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10" name="Rectangle 142"/>
            <p:cNvSpPr>
              <a:spLocks noChangeArrowheads="1"/>
            </p:cNvSpPr>
            <p:nvPr/>
          </p:nvSpPr>
          <p:spPr bwMode="auto">
            <a:xfrm>
              <a:off x="3394" y="1276"/>
              <a:ext cx="921"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联机数据输入</a:t>
              </a:r>
              <a:endParaRPr lang="zh-CN" altLang="en-US" sz="2400" b="1">
                <a:latin typeface="Times New Roman" panose="02020603050405020304" pitchFamily="18" charset="0"/>
              </a:endParaRPr>
            </a:p>
          </p:txBody>
        </p:sp>
        <p:sp>
          <p:nvSpPr>
            <p:cNvPr id="32911" name="Rectangle 143"/>
            <p:cNvSpPr>
              <a:spLocks noChangeArrowheads="1"/>
            </p:cNvSpPr>
            <p:nvPr/>
          </p:nvSpPr>
          <p:spPr bwMode="auto">
            <a:xfrm>
              <a:off x="1056" y="1257"/>
              <a:ext cx="1032" cy="6"/>
            </a:xfrm>
            <a:prstGeom prst="rect">
              <a:avLst/>
            </a:prstGeom>
            <a:solidFill>
              <a:srgbClr val="000000"/>
            </a:solidFill>
            <a:ln w="9525">
              <a:noFill/>
              <a:miter lim="800000"/>
              <a:headEnd/>
              <a:tailEnd/>
            </a:ln>
            <a:extLst/>
          </p:spPr>
          <p:txBody>
            <a:bodyPr/>
            <a:lstStyle/>
            <a:p>
              <a:endParaRPr lang="zh-CN" altLang="en-US" sz="1050"/>
            </a:p>
          </p:txBody>
        </p:sp>
        <p:sp>
          <p:nvSpPr>
            <p:cNvPr id="32912" name="Line 144"/>
            <p:cNvSpPr>
              <a:spLocks noChangeShapeType="1"/>
            </p:cNvSpPr>
            <p:nvPr/>
          </p:nvSpPr>
          <p:spPr bwMode="auto">
            <a:xfrm>
              <a:off x="1056" y="1257"/>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13" name="Rectangle 145"/>
            <p:cNvSpPr>
              <a:spLocks noChangeArrowheads="1"/>
            </p:cNvSpPr>
            <p:nvPr/>
          </p:nvSpPr>
          <p:spPr bwMode="auto">
            <a:xfrm>
              <a:off x="2088" y="1257"/>
              <a:ext cx="13" cy="6"/>
            </a:xfrm>
            <a:prstGeom prst="rect">
              <a:avLst/>
            </a:prstGeom>
            <a:solidFill>
              <a:srgbClr val="000000"/>
            </a:solidFill>
            <a:ln w="9525">
              <a:noFill/>
              <a:miter lim="800000"/>
              <a:headEnd/>
              <a:tailEnd/>
            </a:ln>
            <a:extLst/>
          </p:spPr>
          <p:txBody>
            <a:bodyPr/>
            <a:lstStyle/>
            <a:p>
              <a:endParaRPr lang="zh-CN" altLang="en-US" sz="1050"/>
            </a:p>
          </p:txBody>
        </p:sp>
        <p:sp>
          <p:nvSpPr>
            <p:cNvPr id="32914" name="Line 146"/>
            <p:cNvSpPr>
              <a:spLocks noChangeShapeType="1"/>
            </p:cNvSpPr>
            <p:nvPr/>
          </p:nvSpPr>
          <p:spPr bwMode="auto">
            <a:xfrm>
              <a:off x="2088" y="1257"/>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15" name="Line 147"/>
            <p:cNvSpPr>
              <a:spLocks noChangeShapeType="1"/>
            </p:cNvSpPr>
            <p:nvPr/>
          </p:nvSpPr>
          <p:spPr bwMode="auto">
            <a:xfrm>
              <a:off x="2088" y="1257"/>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16" name="Rectangle 148"/>
            <p:cNvSpPr>
              <a:spLocks noChangeArrowheads="1"/>
            </p:cNvSpPr>
            <p:nvPr/>
          </p:nvSpPr>
          <p:spPr bwMode="auto">
            <a:xfrm>
              <a:off x="2101" y="1257"/>
              <a:ext cx="1084" cy="6"/>
            </a:xfrm>
            <a:prstGeom prst="rect">
              <a:avLst/>
            </a:prstGeom>
            <a:solidFill>
              <a:srgbClr val="000000"/>
            </a:solidFill>
            <a:ln w="9525">
              <a:noFill/>
              <a:miter lim="800000"/>
              <a:headEnd/>
              <a:tailEnd/>
            </a:ln>
            <a:extLst/>
          </p:spPr>
          <p:txBody>
            <a:bodyPr/>
            <a:lstStyle/>
            <a:p>
              <a:endParaRPr lang="zh-CN" altLang="en-US" sz="1050"/>
            </a:p>
          </p:txBody>
        </p:sp>
        <p:sp>
          <p:nvSpPr>
            <p:cNvPr id="32917" name="Line 149"/>
            <p:cNvSpPr>
              <a:spLocks noChangeShapeType="1"/>
            </p:cNvSpPr>
            <p:nvPr/>
          </p:nvSpPr>
          <p:spPr bwMode="auto">
            <a:xfrm>
              <a:off x="2101" y="1257"/>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18" name="Rectangle 150"/>
            <p:cNvSpPr>
              <a:spLocks noChangeArrowheads="1"/>
            </p:cNvSpPr>
            <p:nvPr/>
          </p:nvSpPr>
          <p:spPr bwMode="auto">
            <a:xfrm>
              <a:off x="3185" y="1257"/>
              <a:ext cx="13" cy="6"/>
            </a:xfrm>
            <a:prstGeom prst="rect">
              <a:avLst/>
            </a:prstGeom>
            <a:solidFill>
              <a:srgbClr val="000000"/>
            </a:solidFill>
            <a:ln w="9525">
              <a:noFill/>
              <a:miter lim="800000"/>
              <a:headEnd/>
              <a:tailEnd/>
            </a:ln>
            <a:extLst/>
          </p:spPr>
          <p:txBody>
            <a:bodyPr/>
            <a:lstStyle/>
            <a:p>
              <a:endParaRPr lang="zh-CN" altLang="en-US" sz="1050"/>
            </a:p>
          </p:txBody>
        </p:sp>
        <p:sp>
          <p:nvSpPr>
            <p:cNvPr id="32919" name="Line 151"/>
            <p:cNvSpPr>
              <a:spLocks noChangeShapeType="1"/>
            </p:cNvSpPr>
            <p:nvPr/>
          </p:nvSpPr>
          <p:spPr bwMode="auto">
            <a:xfrm>
              <a:off x="3185" y="1257"/>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20" name="Line 152"/>
            <p:cNvSpPr>
              <a:spLocks noChangeShapeType="1"/>
            </p:cNvSpPr>
            <p:nvPr/>
          </p:nvSpPr>
          <p:spPr bwMode="auto">
            <a:xfrm>
              <a:off x="3185" y="1257"/>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21" name="Rectangle 153"/>
            <p:cNvSpPr>
              <a:spLocks noChangeArrowheads="1"/>
            </p:cNvSpPr>
            <p:nvPr/>
          </p:nvSpPr>
          <p:spPr bwMode="auto">
            <a:xfrm>
              <a:off x="3198" y="1257"/>
              <a:ext cx="1398" cy="6"/>
            </a:xfrm>
            <a:prstGeom prst="rect">
              <a:avLst/>
            </a:prstGeom>
            <a:solidFill>
              <a:srgbClr val="000000"/>
            </a:solidFill>
            <a:ln w="9525">
              <a:noFill/>
              <a:miter lim="800000"/>
              <a:headEnd/>
              <a:tailEnd/>
            </a:ln>
            <a:extLst/>
          </p:spPr>
          <p:txBody>
            <a:bodyPr/>
            <a:lstStyle/>
            <a:p>
              <a:endParaRPr lang="zh-CN" altLang="en-US" sz="1050"/>
            </a:p>
          </p:txBody>
        </p:sp>
        <p:sp>
          <p:nvSpPr>
            <p:cNvPr id="32922" name="Line 154"/>
            <p:cNvSpPr>
              <a:spLocks noChangeShapeType="1"/>
            </p:cNvSpPr>
            <p:nvPr/>
          </p:nvSpPr>
          <p:spPr bwMode="auto">
            <a:xfrm>
              <a:off x="3198" y="1257"/>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23" name="Rectangle 155"/>
            <p:cNvSpPr>
              <a:spLocks noChangeArrowheads="1"/>
            </p:cNvSpPr>
            <p:nvPr/>
          </p:nvSpPr>
          <p:spPr bwMode="auto">
            <a:xfrm>
              <a:off x="2088" y="1263"/>
              <a:ext cx="13" cy="113"/>
            </a:xfrm>
            <a:prstGeom prst="rect">
              <a:avLst/>
            </a:prstGeom>
            <a:solidFill>
              <a:srgbClr val="000000"/>
            </a:solidFill>
            <a:ln w="9525">
              <a:noFill/>
              <a:miter lim="800000"/>
              <a:headEnd/>
              <a:tailEnd/>
            </a:ln>
            <a:extLst/>
          </p:spPr>
          <p:txBody>
            <a:bodyPr/>
            <a:lstStyle/>
            <a:p>
              <a:endParaRPr lang="zh-CN" altLang="en-US" sz="1050"/>
            </a:p>
          </p:txBody>
        </p:sp>
        <p:sp>
          <p:nvSpPr>
            <p:cNvPr id="32924" name="Line 156"/>
            <p:cNvSpPr>
              <a:spLocks noChangeShapeType="1"/>
            </p:cNvSpPr>
            <p:nvPr/>
          </p:nvSpPr>
          <p:spPr bwMode="auto">
            <a:xfrm>
              <a:off x="2088" y="1263"/>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25" name="Rectangle 157"/>
            <p:cNvSpPr>
              <a:spLocks noChangeArrowheads="1"/>
            </p:cNvSpPr>
            <p:nvPr/>
          </p:nvSpPr>
          <p:spPr bwMode="auto">
            <a:xfrm>
              <a:off x="3185" y="1263"/>
              <a:ext cx="13" cy="113"/>
            </a:xfrm>
            <a:prstGeom prst="rect">
              <a:avLst/>
            </a:prstGeom>
            <a:solidFill>
              <a:srgbClr val="000000"/>
            </a:solidFill>
            <a:ln w="9525">
              <a:noFill/>
              <a:miter lim="800000"/>
              <a:headEnd/>
              <a:tailEnd/>
            </a:ln>
            <a:extLst/>
          </p:spPr>
          <p:txBody>
            <a:bodyPr/>
            <a:lstStyle/>
            <a:p>
              <a:endParaRPr lang="zh-CN" altLang="en-US" sz="1050"/>
            </a:p>
          </p:txBody>
        </p:sp>
        <p:sp>
          <p:nvSpPr>
            <p:cNvPr id="32926" name="Line 158"/>
            <p:cNvSpPr>
              <a:spLocks noChangeShapeType="1"/>
            </p:cNvSpPr>
            <p:nvPr/>
          </p:nvSpPr>
          <p:spPr bwMode="auto">
            <a:xfrm>
              <a:off x="3185" y="1263"/>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27" name="Rectangle 159"/>
            <p:cNvSpPr>
              <a:spLocks noChangeArrowheads="1"/>
            </p:cNvSpPr>
            <p:nvPr/>
          </p:nvSpPr>
          <p:spPr bwMode="auto">
            <a:xfrm>
              <a:off x="1396" y="1396"/>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7</a:t>
              </a:r>
              <a:endParaRPr lang="en-US" altLang="zh-CN" sz="2400" b="1">
                <a:latin typeface="Times New Roman" panose="02020603050405020304" pitchFamily="18" charset="0"/>
              </a:endParaRPr>
            </a:p>
          </p:txBody>
        </p:sp>
        <p:sp>
          <p:nvSpPr>
            <p:cNvPr id="32928" name="Rectangle 160"/>
            <p:cNvSpPr>
              <a:spLocks noChangeArrowheads="1"/>
            </p:cNvSpPr>
            <p:nvPr/>
          </p:nvSpPr>
          <p:spPr bwMode="auto">
            <a:xfrm>
              <a:off x="1487" y="139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29" name="Rectangle 161"/>
            <p:cNvSpPr>
              <a:spLocks noChangeArrowheads="1"/>
            </p:cNvSpPr>
            <p:nvPr/>
          </p:nvSpPr>
          <p:spPr bwMode="auto">
            <a:xfrm>
              <a:off x="2545" y="1395"/>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7</a:t>
              </a:r>
              <a:endParaRPr lang="en-US" altLang="zh-CN" sz="2400" b="1" baseline="-25000">
                <a:latin typeface="Times New Roman" panose="02020603050405020304" pitchFamily="18" charset="0"/>
              </a:endParaRPr>
            </a:p>
          </p:txBody>
        </p:sp>
        <p:sp>
          <p:nvSpPr>
            <p:cNvPr id="32930" name="Rectangle 162"/>
            <p:cNvSpPr>
              <a:spLocks noChangeArrowheads="1"/>
            </p:cNvSpPr>
            <p:nvPr/>
          </p:nvSpPr>
          <p:spPr bwMode="auto">
            <a:xfrm>
              <a:off x="2728" y="1396"/>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31" name="Rectangle 163"/>
            <p:cNvSpPr>
              <a:spLocks noChangeArrowheads="1"/>
            </p:cNvSpPr>
            <p:nvPr/>
          </p:nvSpPr>
          <p:spPr bwMode="auto">
            <a:xfrm>
              <a:off x="3394" y="1396"/>
              <a:ext cx="921"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终端用户效率</a:t>
              </a:r>
              <a:endParaRPr lang="zh-CN" altLang="en-US" sz="2400" b="1">
                <a:latin typeface="Times New Roman" panose="02020603050405020304" pitchFamily="18" charset="0"/>
              </a:endParaRPr>
            </a:p>
          </p:txBody>
        </p:sp>
        <p:sp>
          <p:nvSpPr>
            <p:cNvPr id="32932" name="Rectangle 164"/>
            <p:cNvSpPr>
              <a:spLocks noChangeArrowheads="1"/>
            </p:cNvSpPr>
            <p:nvPr/>
          </p:nvSpPr>
          <p:spPr bwMode="auto">
            <a:xfrm>
              <a:off x="1056" y="1376"/>
              <a:ext cx="1032" cy="7"/>
            </a:xfrm>
            <a:prstGeom prst="rect">
              <a:avLst/>
            </a:prstGeom>
            <a:solidFill>
              <a:srgbClr val="000000"/>
            </a:solidFill>
            <a:ln w="9525">
              <a:noFill/>
              <a:miter lim="800000"/>
              <a:headEnd/>
              <a:tailEnd/>
            </a:ln>
            <a:extLst/>
          </p:spPr>
          <p:txBody>
            <a:bodyPr/>
            <a:lstStyle/>
            <a:p>
              <a:endParaRPr lang="zh-CN" altLang="en-US" sz="1050"/>
            </a:p>
          </p:txBody>
        </p:sp>
        <p:sp>
          <p:nvSpPr>
            <p:cNvPr id="32933" name="Line 165"/>
            <p:cNvSpPr>
              <a:spLocks noChangeShapeType="1"/>
            </p:cNvSpPr>
            <p:nvPr/>
          </p:nvSpPr>
          <p:spPr bwMode="auto">
            <a:xfrm>
              <a:off x="1056" y="1376"/>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34" name="Rectangle 166"/>
            <p:cNvSpPr>
              <a:spLocks noChangeArrowheads="1"/>
            </p:cNvSpPr>
            <p:nvPr/>
          </p:nvSpPr>
          <p:spPr bwMode="auto">
            <a:xfrm>
              <a:off x="2088" y="1376"/>
              <a:ext cx="13" cy="7"/>
            </a:xfrm>
            <a:prstGeom prst="rect">
              <a:avLst/>
            </a:prstGeom>
            <a:solidFill>
              <a:srgbClr val="000000"/>
            </a:solidFill>
            <a:ln w="9525">
              <a:noFill/>
              <a:miter lim="800000"/>
              <a:headEnd/>
              <a:tailEnd/>
            </a:ln>
            <a:extLst/>
          </p:spPr>
          <p:txBody>
            <a:bodyPr/>
            <a:lstStyle/>
            <a:p>
              <a:endParaRPr lang="zh-CN" altLang="en-US" sz="1050"/>
            </a:p>
          </p:txBody>
        </p:sp>
        <p:sp>
          <p:nvSpPr>
            <p:cNvPr id="32935" name="Line 167"/>
            <p:cNvSpPr>
              <a:spLocks noChangeShapeType="1"/>
            </p:cNvSpPr>
            <p:nvPr/>
          </p:nvSpPr>
          <p:spPr bwMode="auto">
            <a:xfrm>
              <a:off x="2088" y="1376"/>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36" name="Line 168"/>
            <p:cNvSpPr>
              <a:spLocks noChangeShapeType="1"/>
            </p:cNvSpPr>
            <p:nvPr/>
          </p:nvSpPr>
          <p:spPr bwMode="auto">
            <a:xfrm>
              <a:off x="2088" y="1376"/>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37" name="Rectangle 169"/>
            <p:cNvSpPr>
              <a:spLocks noChangeArrowheads="1"/>
            </p:cNvSpPr>
            <p:nvPr/>
          </p:nvSpPr>
          <p:spPr bwMode="auto">
            <a:xfrm>
              <a:off x="2101" y="1376"/>
              <a:ext cx="1084" cy="7"/>
            </a:xfrm>
            <a:prstGeom prst="rect">
              <a:avLst/>
            </a:prstGeom>
            <a:solidFill>
              <a:srgbClr val="000000"/>
            </a:solidFill>
            <a:ln w="9525">
              <a:noFill/>
              <a:miter lim="800000"/>
              <a:headEnd/>
              <a:tailEnd/>
            </a:ln>
            <a:extLst/>
          </p:spPr>
          <p:txBody>
            <a:bodyPr/>
            <a:lstStyle/>
            <a:p>
              <a:endParaRPr lang="zh-CN" altLang="en-US" sz="1050"/>
            </a:p>
          </p:txBody>
        </p:sp>
        <p:sp>
          <p:nvSpPr>
            <p:cNvPr id="32938" name="Line 170"/>
            <p:cNvSpPr>
              <a:spLocks noChangeShapeType="1"/>
            </p:cNvSpPr>
            <p:nvPr/>
          </p:nvSpPr>
          <p:spPr bwMode="auto">
            <a:xfrm>
              <a:off x="2101" y="1376"/>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39" name="Rectangle 171"/>
            <p:cNvSpPr>
              <a:spLocks noChangeArrowheads="1"/>
            </p:cNvSpPr>
            <p:nvPr/>
          </p:nvSpPr>
          <p:spPr bwMode="auto">
            <a:xfrm>
              <a:off x="3185" y="1376"/>
              <a:ext cx="13" cy="7"/>
            </a:xfrm>
            <a:prstGeom prst="rect">
              <a:avLst/>
            </a:prstGeom>
            <a:solidFill>
              <a:srgbClr val="000000"/>
            </a:solidFill>
            <a:ln w="9525">
              <a:noFill/>
              <a:miter lim="800000"/>
              <a:headEnd/>
              <a:tailEnd/>
            </a:ln>
            <a:extLst/>
          </p:spPr>
          <p:txBody>
            <a:bodyPr/>
            <a:lstStyle/>
            <a:p>
              <a:endParaRPr lang="zh-CN" altLang="en-US" sz="1050"/>
            </a:p>
          </p:txBody>
        </p:sp>
        <p:sp>
          <p:nvSpPr>
            <p:cNvPr id="32940" name="Line 172"/>
            <p:cNvSpPr>
              <a:spLocks noChangeShapeType="1"/>
            </p:cNvSpPr>
            <p:nvPr/>
          </p:nvSpPr>
          <p:spPr bwMode="auto">
            <a:xfrm>
              <a:off x="3185" y="1376"/>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41" name="Line 173"/>
            <p:cNvSpPr>
              <a:spLocks noChangeShapeType="1"/>
            </p:cNvSpPr>
            <p:nvPr/>
          </p:nvSpPr>
          <p:spPr bwMode="auto">
            <a:xfrm>
              <a:off x="3185" y="1376"/>
              <a:ext cx="1" cy="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42" name="Rectangle 174"/>
            <p:cNvSpPr>
              <a:spLocks noChangeArrowheads="1"/>
            </p:cNvSpPr>
            <p:nvPr/>
          </p:nvSpPr>
          <p:spPr bwMode="auto">
            <a:xfrm>
              <a:off x="3198" y="1376"/>
              <a:ext cx="1398" cy="7"/>
            </a:xfrm>
            <a:prstGeom prst="rect">
              <a:avLst/>
            </a:prstGeom>
            <a:solidFill>
              <a:srgbClr val="000000"/>
            </a:solidFill>
            <a:ln w="9525">
              <a:noFill/>
              <a:miter lim="800000"/>
              <a:headEnd/>
              <a:tailEnd/>
            </a:ln>
            <a:extLst/>
          </p:spPr>
          <p:txBody>
            <a:bodyPr/>
            <a:lstStyle/>
            <a:p>
              <a:endParaRPr lang="zh-CN" altLang="en-US" sz="1050"/>
            </a:p>
          </p:txBody>
        </p:sp>
        <p:sp>
          <p:nvSpPr>
            <p:cNvPr id="32943" name="Line 175"/>
            <p:cNvSpPr>
              <a:spLocks noChangeShapeType="1"/>
            </p:cNvSpPr>
            <p:nvPr/>
          </p:nvSpPr>
          <p:spPr bwMode="auto">
            <a:xfrm>
              <a:off x="3198" y="1376"/>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44" name="Rectangle 176"/>
            <p:cNvSpPr>
              <a:spLocks noChangeArrowheads="1"/>
            </p:cNvSpPr>
            <p:nvPr/>
          </p:nvSpPr>
          <p:spPr bwMode="auto">
            <a:xfrm>
              <a:off x="2088" y="1383"/>
              <a:ext cx="13" cy="113"/>
            </a:xfrm>
            <a:prstGeom prst="rect">
              <a:avLst/>
            </a:prstGeom>
            <a:solidFill>
              <a:srgbClr val="000000"/>
            </a:solidFill>
            <a:ln w="9525">
              <a:noFill/>
              <a:miter lim="800000"/>
              <a:headEnd/>
              <a:tailEnd/>
            </a:ln>
            <a:extLst/>
          </p:spPr>
          <p:txBody>
            <a:bodyPr/>
            <a:lstStyle/>
            <a:p>
              <a:endParaRPr lang="zh-CN" altLang="en-US" sz="1050"/>
            </a:p>
          </p:txBody>
        </p:sp>
        <p:sp>
          <p:nvSpPr>
            <p:cNvPr id="32945" name="Line 177"/>
            <p:cNvSpPr>
              <a:spLocks noChangeShapeType="1"/>
            </p:cNvSpPr>
            <p:nvPr/>
          </p:nvSpPr>
          <p:spPr bwMode="auto">
            <a:xfrm>
              <a:off x="2088" y="1383"/>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46" name="Rectangle 178"/>
            <p:cNvSpPr>
              <a:spLocks noChangeArrowheads="1"/>
            </p:cNvSpPr>
            <p:nvPr/>
          </p:nvSpPr>
          <p:spPr bwMode="auto">
            <a:xfrm>
              <a:off x="3185" y="1383"/>
              <a:ext cx="13" cy="113"/>
            </a:xfrm>
            <a:prstGeom prst="rect">
              <a:avLst/>
            </a:prstGeom>
            <a:solidFill>
              <a:srgbClr val="000000"/>
            </a:solidFill>
            <a:ln w="9525">
              <a:noFill/>
              <a:miter lim="800000"/>
              <a:headEnd/>
              <a:tailEnd/>
            </a:ln>
            <a:extLst/>
          </p:spPr>
          <p:txBody>
            <a:bodyPr/>
            <a:lstStyle/>
            <a:p>
              <a:endParaRPr lang="zh-CN" altLang="en-US" sz="1050"/>
            </a:p>
          </p:txBody>
        </p:sp>
        <p:sp>
          <p:nvSpPr>
            <p:cNvPr id="32947" name="Line 179"/>
            <p:cNvSpPr>
              <a:spLocks noChangeShapeType="1"/>
            </p:cNvSpPr>
            <p:nvPr/>
          </p:nvSpPr>
          <p:spPr bwMode="auto">
            <a:xfrm>
              <a:off x="3185" y="1383"/>
              <a:ext cx="1" cy="113"/>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48" name="Rectangle 180"/>
            <p:cNvSpPr>
              <a:spLocks noChangeArrowheads="1"/>
            </p:cNvSpPr>
            <p:nvPr/>
          </p:nvSpPr>
          <p:spPr bwMode="auto">
            <a:xfrm>
              <a:off x="1396" y="1515"/>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8</a:t>
              </a:r>
              <a:endParaRPr lang="en-US" altLang="zh-CN" sz="2400" b="1">
                <a:latin typeface="Times New Roman" panose="02020603050405020304" pitchFamily="18" charset="0"/>
              </a:endParaRPr>
            </a:p>
          </p:txBody>
        </p:sp>
        <p:sp>
          <p:nvSpPr>
            <p:cNvPr id="32949" name="Rectangle 181"/>
            <p:cNvSpPr>
              <a:spLocks noChangeArrowheads="1"/>
            </p:cNvSpPr>
            <p:nvPr/>
          </p:nvSpPr>
          <p:spPr bwMode="auto">
            <a:xfrm>
              <a:off x="1487" y="151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50" name="Rectangle 182"/>
            <p:cNvSpPr>
              <a:spLocks noChangeArrowheads="1"/>
            </p:cNvSpPr>
            <p:nvPr/>
          </p:nvSpPr>
          <p:spPr bwMode="auto">
            <a:xfrm>
              <a:off x="2545" y="1515"/>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8</a:t>
              </a:r>
              <a:endParaRPr lang="en-US" altLang="zh-CN" sz="2400" b="1" baseline="-25000">
                <a:latin typeface="Times New Roman" panose="02020603050405020304" pitchFamily="18" charset="0"/>
              </a:endParaRPr>
            </a:p>
          </p:txBody>
        </p:sp>
        <p:sp>
          <p:nvSpPr>
            <p:cNvPr id="32951" name="Rectangle 183"/>
            <p:cNvSpPr>
              <a:spLocks noChangeArrowheads="1"/>
            </p:cNvSpPr>
            <p:nvPr/>
          </p:nvSpPr>
          <p:spPr bwMode="auto">
            <a:xfrm>
              <a:off x="2728" y="151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52" name="Rectangle 184"/>
            <p:cNvSpPr>
              <a:spLocks noChangeArrowheads="1"/>
            </p:cNvSpPr>
            <p:nvPr/>
          </p:nvSpPr>
          <p:spPr bwMode="auto">
            <a:xfrm>
              <a:off x="3577" y="1515"/>
              <a:ext cx="614"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联机更新</a:t>
              </a:r>
              <a:endParaRPr lang="zh-CN" altLang="en-US" sz="2400" b="1">
                <a:latin typeface="Times New Roman" panose="02020603050405020304" pitchFamily="18" charset="0"/>
              </a:endParaRPr>
            </a:p>
          </p:txBody>
        </p:sp>
        <p:sp>
          <p:nvSpPr>
            <p:cNvPr id="32953" name="Rectangle 185"/>
            <p:cNvSpPr>
              <a:spLocks noChangeArrowheads="1"/>
            </p:cNvSpPr>
            <p:nvPr/>
          </p:nvSpPr>
          <p:spPr bwMode="auto">
            <a:xfrm>
              <a:off x="1056" y="1496"/>
              <a:ext cx="1032" cy="6"/>
            </a:xfrm>
            <a:prstGeom prst="rect">
              <a:avLst/>
            </a:prstGeom>
            <a:solidFill>
              <a:srgbClr val="000000"/>
            </a:solidFill>
            <a:ln w="9525">
              <a:noFill/>
              <a:miter lim="800000"/>
              <a:headEnd/>
              <a:tailEnd/>
            </a:ln>
            <a:extLst/>
          </p:spPr>
          <p:txBody>
            <a:bodyPr/>
            <a:lstStyle/>
            <a:p>
              <a:endParaRPr lang="zh-CN" altLang="en-US" sz="1050"/>
            </a:p>
          </p:txBody>
        </p:sp>
        <p:sp>
          <p:nvSpPr>
            <p:cNvPr id="32954" name="Line 186"/>
            <p:cNvSpPr>
              <a:spLocks noChangeShapeType="1"/>
            </p:cNvSpPr>
            <p:nvPr/>
          </p:nvSpPr>
          <p:spPr bwMode="auto">
            <a:xfrm>
              <a:off x="1056" y="1496"/>
              <a:ext cx="1032"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55" name="Rectangle 187"/>
            <p:cNvSpPr>
              <a:spLocks noChangeArrowheads="1"/>
            </p:cNvSpPr>
            <p:nvPr/>
          </p:nvSpPr>
          <p:spPr bwMode="auto">
            <a:xfrm>
              <a:off x="2088" y="1496"/>
              <a:ext cx="13" cy="6"/>
            </a:xfrm>
            <a:prstGeom prst="rect">
              <a:avLst/>
            </a:prstGeom>
            <a:solidFill>
              <a:srgbClr val="000000"/>
            </a:solidFill>
            <a:ln w="9525">
              <a:noFill/>
              <a:miter lim="800000"/>
              <a:headEnd/>
              <a:tailEnd/>
            </a:ln>
            <a:extLst/>
          </p:spPr>
          <p:txBody>
            <a:bodyPr/>
            <a:lstStyle/>
            <a:p>
              <a:endParaRPr lang="zh-CN" altLang="en-US" sz="1050"/>
            </a:p>
          </p:txBody>
        </p:sp>
        <p:sp>
          <p:nvSpPr>
            <p:cNvPr id="32956" name="Line 188"/>
            <p:cNvSpPr>
              <a:spLocks noChangeShapeType="1"/>
            </p:cNvSpPr>
            <p:nvPr/>
          </p:nvSpPr>
          <p:spPr bwMode="auto">
            <a:xfrm>
              <a:off x="2088" y="1496"/>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57" name="Line 189"/>
            <p:cNvSpPr>
              <a:spLocks noChangeShapeType="1"/>
            </p:cNvSpPr>
            <p:nvPr/>
          </p:nvSpPr>
          <p:spPr bwMode="auto">
            <a:xfrm>
              <a:off x="2088" y="1496"/>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58" name="Rectangle 190"/>
            <p:cNvSpPr>
              <a:spLocks noChangeArrowheads="1"/>
            </p:cNvSpPr>
            <p:nvPr/>
          </p:nvSpPr>
          <p:spPr bwMode="auto">
            <a:xfrm>
              <a:off x="2101" y="1496"/>
              <a:ext cx="1084" cy="6"/>
            </a:xfrm>
            <a:prstGeom prst="rect">
              <a:avLst/>
            </a:prstGeom>
            <a:solidFill>
              <a:srgbClr val="000000"/>
            </a:solidFill>
            <a:ln w="9525">
              <a:noFill/>
              <a:miter lim="800000"/>
              <a:headEnd/>
              <a:tailEnd/>
            </a:ln>
            <a:extLst/>
          </p:spPr>
          <p:txBody>
            <a:bodyPr/>
            <a:lstStyle/>
            <a:p>
              <a:endParaRPr lang="zh-CN" altLang="en-US" sz="1050"/>
            </a:p>
          </p:txBody>
        </p:sp>
        <p:sp>
          <p:nvSpPr>
            <p:cNvPr id="32959" name="Line 191"/>
            <p:cNvSpPr>
              <a:spLocks noChangeShapeType="1"/>
            </p:cNvSpPr>
            <p:nvPr/>
          </p:nvSpPr>
          <p:spPr bwMode="auto">
            <a:xfrm>
              <a:off x="2101" y="1496"/>
              <a:ext cx="1084"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0" name="Rectangle 192"/>
            <p:cNvSpPr>
              <a:spLocks noChangeArrowheads="1"/>
            </p:cNvSpPr>
            <p:nvPr/>
          </p:nvSpPr>
          <p:spPr bwMode="auto">
            <a:xfrm>
              <a:off x="3185" y="1496"/>
              <a:ext cx="13" cy="6"/>
            </a:xfrm>
            <a:prstGeom prst="rect">
              <a:avLst/>
            </a:prstGeom>
            <a:solidFill>
              <a:srgbClr val="000000"/>
            </a:solidFill>
            <a:ln w="9525">
              <a:noFill/>
              <a:miter lim="800000"/>
              <a:headEnd/>
              <a:tailEnd/>
            </a:ln>
            <a:extLst/>
          </p:spPr>
          <p:txBody>
            <a:bodyPr/>
            <a:lstStyle/>
            <a:p>
              <a:endParaRPr lang="zh-CN" altLang="en-US" sz="1050"/>
            </a:p>
          </p:txBody>
        </p:sp>
        <p:sp>
          <p:nvSpPr>
            <p:cNvPr id="32961" name="Line 193"/>
            <p:cNvSpPr>
              <a:spLocks noChangeShapeType="1"/>
            </p:cNvSpPr>
            <p:nvPr/>
          </p:nvSpPr>
          <p:spPr bwMode="auto">
            <a:xfrm>
              <a:off x="3185" y="1496"/>
              <a:ext cx="13"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2" name="Line 194"/>
            <p:cNvSpPr>
              <a:spLocks noChangeShapeType="1"/>
            </p:cNvSpPr>
            <p:nvPr/>
          </p:nvSpPr>
          <p:spPr bwMode="auto">
            <a:xfrm>
              <a:off x="3185" y="1496"/>
              <a:ext cx="1" cy="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3" name="Rectangle 195"/>
            <p:cNvSpPr>
              <a:spLocks noChangeArrowheads="1"/>
            </p:cNvSpPr>
            <p:nvPr/>
          </p:nvSpPr>
          <p:spPr bwMode="auto">
            <a:xfrm>
              <a:off x="3198" y="1496"/>
              <a:ext cx="1398" cy="6"/>
            </a:xfrm>
            <a:prstGeom prst="rect">
              <a:avLst/>
            </a:prstGeom>
            <a:solidFill>
              <a:srgbClr val="000000"/>
            </a:solidFill>
            <a:ln w="9525">
              <a:noFill/>
              <a:miter lim="800000"/>
              <a:headEnd/>
              <a:tailEnd/>
            </a:ln>
            <a:extLst/>
          </p:spPr>
          <p:txBody>
            <a:bodyPr/>
            <a:lstStyle/>
            <a:p>
              <a:endParaRPr lang="zh-CN" altLang="en-US" sz="1050"/>
            </a:p>
          </p:txBody>
        </p:sp>
        <p:sp>
          <p:nvSpPr>
            <p:cNvPr id="32964" name="Line 196"/>
            <p:cNvSpPr>
              <a:spLocks noChangeShapeType="1"/>
            </p:cNvSpPr>
            <p:nvPr/>
          </p:nvSpPr>
          <p:spPr bwMode="auto">
            <a:xfrm>
              <a:off x="3198" y="1496"/>
              <a:ext cx="1398" cy="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5" name="Rectangle 197"/>
            <p:cNvSpPr>
              <a:spLocks noChangeArrowheads="1"/>
            </p:cNvSpPr>
            <p:nvPr/>
          </p:nvSpPr>
          <p:spPr bwMode="auto">
            <a:xfrm>
              <a:off x="2088" y="1502"/>
              <a:ext cx="13" cy="114"/>
            </a:xfrm>
            <a:prstGeom prst="rect">
              <a:avLst/>
            </a:prstGeom>
            <a:solidFill>
              <a:srgbClr val="000000"/>
            </a:solidFill>
            <a:ln w="9525">
              <a:noFill/>
              <a:miter lim="800000"/>
              <a:headEnd/>
              <a:tailEnd/>
            </a:ln>
            <a:extLst/>
          </p:spPr>
          <p:txBody>
            <a:bodyPr/>
            <a:lstStyle/>
            <a:p>
              <a:endParaRPr lang="zh-CN" altLang="en-US" sz="1050"/>
            </a:p>
          </p:txBody>
        </p:sp>
        <p:sp>
          <p:nvSpPr>
            <p:cNvPr id="32966" name="Line 198"/>
            <p:cNvSpPr>
              <a:spLocks noChangeShapeType="1"/>
            </p:cNvSpPr>
            <p:nvPr/>
          </p:nvSpPr>
          <p:spPr bwMode="auto">
            <a:xfrm>
              <a:off x="2088" y="1502"/>
              <a:ext cx="1" cy="114"/>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7" name="Rectangle 199"/>
            <p:cNvSpPr>
              <a:spLocks noChangeArrowheads="1"/>
            </p:cNvSpPr>
            <p:nvPr/>
          </p:nvSpPr>
          <p:spPr bwMode="auto">
            <a:xfrm>
              <a:off x="3185" y="1502"/>
              <a:ext cx="13" cy="114"/>
            </a:xfrm>
            <a:prstGeom prst="rect">
              <a:avLst/>
            </a:prstGeom>
            <a:solidFill>
              <a:srgbClr val="000000"/>
            </a:solidFill>
            <a:ln w="9525">
              <a:noFill/>
              <a:miter lim="800000"/>
              <a:headEnd/>
              <a:tailEnd/>
            </a:ln>
            <a:extLst/>
          </p:spPr>
          <p:txBody>
            <a:bodyPr/>
            <a:lstStyle/>
            <a:p>
              <a:endParaRPr lang="zh-CN" altLang="en-US" sz="1050"/>
            </a:p>
          </p:txBody>
        </p:sp>
        <p:sp>
          <p:nvSpPr>
            <p:cNvPr id="32968" name="Line 200"/>
            <p:cNvSpPr>
              <a:spLocks noChangeShapeType="1"/>
            </p:cNvSpPr>
            <p:nvPr/>
          </p:nvSpPr>
          <p:spPr bwMode="auto">
            <a:xfrm>
              <a:off x="3185" y="1502"/>
              <a:ext cx="1" cy="114"/>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69" name="Rectangle 201"/>
            <p:cNvSpPr>
              <a:spLocks noChangeArrowheads="1"/>
            </p:cNvSpPr>
            <p:nvPr/>
          </p:nvSpPr>
          <p:spPr bwMode="auto">
            <a:xfrm>
              <a:off x="1396" y="1635"/>
              <a:ext cx="7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9</a:t>
              </a:r>
              <a:endParaRPr lang="en-US" altLang="zh-CN" sz="2400" b="1">
                <a:latin typeface="Times New Roman" panose="02020603050405020304" pitchFamily="18" charset="0"/>
              </a:endParaRPr>
            </a:p>
          </p:txBody>
        </p:sp>
        <p:sp>
          <p:nvSpPr>
            <p:cNvPr id="32970" name="Rectangle 202"/>
            <p:cNvSpPr>
              <a:spLocks noChangeArrowheads="1"/>
            </p:cNvSpPr>
            <p:nvPr/>
          </p:nvSpPr>
          <p:spPr bwMode="auto">
            <a:xfrm>
              <a:off x="1487" y="163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71" name="Rectangle 203"/>
            <p:cNvSpPr>
              <a:spLocks noChangeArrowheads="1"/>
            </p:cNvSpPr>
            <p:nvPr/>
          </p:nvSpPr>
          <p:spPr bwMode="auto">
            <a:xfrm>
              <a:off x="2545" y="1635"/>
              <a:ext cx="153"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9</a:t>
              </a:r>
              <a:endParaRPr lang="en-US" altLang="zh-CN" sz="2400" b="1" baseline="-25000">
                <a:latin typeface="Times New Roman" panose="02020603050405020304" pitchFamily="18" charset="0"/>
              </a:endParaRPr>
            </a:p>
          </p:txBody>
        </p:sp>
        <p:sp>
          <p:nvSpPr>
            <p:cNvPr id="32972" name="Rectangle 204"/>
            <p:cNvSpPr>
              <a:spLocks noChangeArrowheads="1"/>
            </p:cNvSpPr>
            <p:nvPr/>
          </p:nvSpPr>
          <p:spPr bwMode="auto">
            <a:xfrm>
              <a:off x="2728" y="1635"/>
              <a:ext cx="39"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73" name="Rectangle 205"/>
            <p:cNvSpPr>
              <a:spLocks noChangeArrowheads="1"/>
            </p:cNvSpPr>
            <p:nvPr/>
          </p:nvSpPr>
          <p:spPr bwMode="auto">
            <a:xfrm>
              <a:off x="3486" y="1635"/>
              <a:ext cx="767" cy="96"/>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复杂的计算</a:t>
              </a:r>
              <a:endParaRPr lang="zh-CN" altLang="en-US" sz="2400" b="1">
                <a:latin typeface="Times New Roman" panose="02020603050405020304" pitchFamily="18" charset="0"/>
              </a:endParaRPr>
            </a:p>
          </p:txBody>
        </p:sp>
        <p:sp>
          <p:nvSpPr>
            <p:cNvPr id="32974" name="Rectangle 206"/>
            <p:cNvSpPr>
              <a:spLocks noChangeArrowheads="1"/>
            </p:cNvSpPr>
            <p:nvPr/>
          </p:nvSpPr>
          <p:spPr bwMode="auto">
            <a:xfrm>
              <a:off x="1056" y="1616"/>
              <a:ext cx="1032" cy="6"/>
            </a:xfrm>
            <a:prstGeom prst="rect">
              <a:avLst/>
            </a:prstGeom>
            <a:solidFill>
              <a:srgbClr val="000000"/>
            </a:solidFill>
            <a:ln w="9525">
              <a:noFill/>
              <a:miter lim="800000"/>
              <a:headEnd/>
              <a:tailEnd/>
            </a:ln>
            <a:extLst/>
          </p:spPr>
          <p:txBody>
            <a:bodyPr/>
            <a:lstStyle/>
            <a:p>
              <a:endParaRPr lang="zh-CN" altLang="en-US" sz="1050"/>
            </a:p>
          </p:txBody>
        </p:sp>
      </p:grpSp>
      <p:sp>
        <p:nvSpPr>
          <p:cNvPr id="32976" name="Line 208"/>
          <p:cNvSpPr>
            <a:spLocks noChangeShapeType="1"/>
          </p:cNvSpPr>
          <p:nvPr/>
        </p:nvSpPr>
        <p:spPr bwMode="auto">
          <a:xfrm>
            <a:off x="2400300" y="2930129"/>
            <a:ext cx="1228725" cy="1190"/>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77" name="Rectangle 209"/>
          <p:cNvSpPr>
            <a:spLocks noChangeArrowheads="1"/>
          </p:cNvSpPr>
          <p:nvPr/>
        </p:nvSpPr>
        <p:spPr bwMode="auto">
          <a:xfrm>
            <a:off x="3629025" y="2930128"/>
            <a:ext cx="15479" cy="13097"/>
          </a:xfrm>
          <a:prstGeom prst="rect">
            <a:avLst/>
          </a:prstGeom>
          <a:solidFill>
            <a:srgbClr val="000000"/>
          </a:solidFill>
          <a:ln w="9525">
            <a:noFill/>
            <a:miter lim="800000"/>
            <a:headEnd/>
            <a:tailEnd/>
          </a:ln>
          <a:extLst/>
        </p:spPr>
        <p:txBody>
          <a:bodyPr/>
          <a:lstStyle/>
          <a:p>
            <a:endParaRPr lang="zh-CN" altLang="en-US" sz="1050"/>
          </a:p>
        </p:txBody>
      </p:sp>
      <p:sp>
        <p:nvSpPr>
          <p:cNvPr id="32978" name="Line 210"/>
          <p:cNvSpPr>
            <a:spLocks noChangeShapeType="1"/>
          </p:cNvSpPr>
          <p:nvPr/>
        </p:nvSpPr>
        <p:spPr bwMode="auto">
          <a:xfrm>
            <a:off x="3629025" y="2930129"/>
            <a:ext cx="15479" cy="1190"/>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79" name="Line 211"/>
          <p:cNvSpPr>
            <a:spLocks noChangeShapeType="1"/>
          </p:cNvSpPr>
          <p:nvPr/>
        </p:nvSpPr>
        <p:spPr bwMode="auto">
          <a:xfrm>
            <a:off x="3629025" y="2930128"/>
            <a:ext cx="1191"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0" name="Rectangle 212"/>
          <p:cNvSpPr>
            <a:spLocks noChangeArrowheads="1"/>
          </p:cNvSpPr>
          <p:nvPr/>
        </p:nvSpPr>
        <p:spPr bwMode="auto">
          <a:xfrm>
            <a:off x="3644503" y="2930128"/>
            <a:ext cx="1290638" cy="13097"/>
          </a:xfrm>
          <a:prstGeom prst="rect">
            <a:avLst/>
          </a:prstGeom>
          <a:solidFill>
            <a:srgbClr val="000000"/>
          </a:solidFill>
          <a:ln w="9525">
            <a:noFill/>
            <a:miter lim="800000"/>
            <a:headEnd/>
            <a:tailEnd/>
          </a:ln>
          <a:extLst/>
        </p:spPr>
        <p:txBody>
          <a:bodyPr/>
          <a:lstStyle/>
          <a:p>
            <a:endParaRPr lang="zh-CN" altLang="en-US" sz="1050"/>
          </a:p>
        </p:txBody>
      </p:sp>
      <p:sp>
        <p:nvSpPr>
          <p:cNvPr id="32981" name="Line 213"/>
          <p:cNvSpPr>
            <a:spLocks noChangeShapeType="1"/>
          </p:cNvSpPr>
          <p:nvPr/>
        </p:nvSpPr>
        <p:spPr bwMode="auto">
          <a:xfrm>
            <a:off x="3644503" y="2930129"/>
            <a:ext cx="1290638" cy="1190"/>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2" name="Rectangle 214"/>
          <p:cNvSpPr>
            <a:spLocks noChangeArrowheads="1"/>
          </p:cNvSpPr>
          <p:nvPr/>
        </p:nvSpPr>
        <p:spPr bwMode="auto">
          <a:xfrm>
            <a:off x="4935141" y="2930128"/>
            <a:ext cx="15478" cy="13097"/>
          </a:xfrm>
          <a:prstGeom prst="rect">
            <a:avLst/>
          </a:prstGeom>
          <a:solidFill>
            <a:srgbClr val="000000"/>
          </a:solidFill>
          <a:ln w="9525">
            <a:noFill/>
            <a:miter lim="800000"/>
            <a:headEnd/>
            <a:tailEnd/>
          </a:ln>
          <a:extLst/>
        </p:spPr>
        <p:txBody>
          <a:bodyPr/>
          <a:lstStyle/>
          <a:p>
            <a:endParaRPr lang="zh-CN" altLang="en-US" sz="1050"/>
          </a:p>
        </p:txBody>
      </p:sp>
      <p:sp>
        <p:nvSpPr>
          <p:cNvPr id="32983" name="Line 215"/>
          <p:cNvSpPr>
            <a:spLocks noChangeShapeType="1"/>
          </p:cNvSpPr>
          <p:nvPr/>
        </p:nvSpPr>
        <p:spPr bwMode="auto">
          <a:xfrm>
            <a:off x="4935141" y="2930129"/>
            <a:ext cx="15478" cy="1190"/>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4" name="Line 216"/>
          <p:cNvSpPr>
            <a:spLocks noChangeShapeType="1"/>
          </p:cNvSpPr>
          <p:nvPr/>
        </p:nvSpPr>
        <p:spPr bwMode="auto">
          <a:xfrm>
            <a:off x="4935142" y="2930128"/>
            <a:ext cx="1190"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5" name="Rectangle 217"/>
          <p:cNvSpPr>
            <a:spLocks noChangeArrowheads="1"/>
          </p:cNvSpPr>
          <p:nvPr/>
        </p:nvSpPr>
        <p:spPr bwMode="auto">
          <a:xfrm>
            <a:off x="4950619" y="2930128"/>
            <a:ext cx="1664494" cy="13097"/>
          </a:xfrm>
          <a:prstGeom prst="rect">
            <a:avLst/>
          </a:prstGeom>
          <a:solidFill>
            <a:srgbClr val="000000"/>
          </a:solidFill>
          <a:ln w="9525">
            <a:noFill/>
            <a:miter lim="800000"/>
            <a:headEnd/>
            <a:tailEnd/>
          </a:ln>
          <a:extLst/>
        </p:spPr>
        <p:txBody>
          <a:bodyPr/>
          <a:lstStyle/>
          <a:p>
            <a:endParaRPr lang="zh-CN" altLang="en-US" sz="1050"/>
          </a:p>
        </p:txBody>
      </p:sp>
      <p:sp>
        <p:nvSpPr>
          <p:cNvPr id="32986" name="Line 218"/>
          <p:cNvSpPr>
            <a:spLocks noChangeShapeType="1"/>
          </p:cNvSpPr>
          <p:nvPr/>
        </p:nvSpPr>
        <p:spPr bwMode="auto">
          <a:xfrm>
            <a:off x="4950619" y="2930129"/>
            <a:ext cx="1664494" cy="1190"/>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7" name="Rectangle 219"/>
          <p:cNvSpPr>
            <a:spLocks noChangeArrowheads="1"/>
          </p:cNvSpPr>
          <p:nvPr/>
        </p:nvSpPr>
        <p:spPr bwMode="auto">
          <a:xfrm>
            <a:off x="3629025" y="2943225"/>
            <a:ext cx="15479" cy="258366"/>
          </a:xfrm>
          <a:prstGeom prst="rect">
            <a:avLst/>
          </a:prstGeom>
          <a:solidFill>
            <a:srgbClr val="000000"/>
          </a:solidFill>
          <a:ln w="9525">
            <a:noFill/>
            <a:miter lim="800000"/>
            <a:headEnd/>
            <a:tailEnd/>
          </a:ln>
          <a:extLst/>
        </p:spPr>
        <p:txBody>
          <a:bodyPr/>
          <a:lstStyle/>
          <a:p>
            <a:endParaRPr lang="zh-CN" altLang="en-US" sz="1050"/>
          </a:p>
        </p:txBody>
      </p:sp>
      <p:sp>
        <p:nvSpPr>
          <p:cNvPr id="32988" name="Line 220"/>
          <p:cNvSpPr>
            <a:spLocks noChangeShapeType="1"/>
          </p:cNvSpPr>
          <p:nvPr/>
        </p:nvSpPr>
        <p:spPr bwMode="auto">
          <a:xfrm>
            <a:off x="3629025" y="2943225"/>
            <a:ext cx="1191"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89" name="Rectangle 221"/>
          <p:cNvSpPr>
            <a:spLocks noChangeArrowheads="1"/>
          </p:cNvSpPr>
          <p:nvPr/>
        </p:nvSpPr>
        <p:spPr bwMode="auto">
          <a:xfrm>
            <a:off x="4935141" y="2943225"/>
            <a:ext cx="15478" cy="258366"/>
          </a:xfrm>
          <a:prstGeom prst="rect">
            <a:avLst/>
          </a:prstGeom>
          <a:solidFill>
            <a:srgbClr val="000000"/>
          </a:solidFill>
          <a:ln w="9525">
            <a:noFill/>
            <a:miter lim="800000"/>
            <a:headEnd/>
            <a:tailEnd/>
          </a:ln>
          <a:extLst/>
        </p:spPr>
        <p:txBody>
          <a:bodyPr/>
          <a:lstStyle/>
          <a:p>
            <a:endParaRPr lang="zh-CN" altLang="en-US" sz="1050"/>
          </a:p>
        </p:txBody>
      </p:sp>
      <p:sp>
        <p:nvSpPr>
          <p:cNvPr id="32990" name="Line 222"/>
          <p:cNvSpPr>
            <a:spLocks noChangeShapeType="1"/>
          </p:cNvSpPr>
          <p:nvPr/>
        </p:nvSpPr>
        <p:spPr bwMode="auto">
          <a:xfrm>
            <a:off x="4935142" y="2943225"/>
            <a:ext cx="1190"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91" name="Rectangle 223"/>
          <p:cNvSpPr>
            <a:spLocks noChangeArrowheads="1"/>
          </p:cNvSpPr>
          <p:nvPr/>
        </p:nvSpPr>
        <p:spPr bwMode="auto">
          <a:xfrm>
            <a:off x="2805112" y="3244454"/>
            <a:ext cx="182742"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10</a:t>
            </a:r>
            <a:endParaRPr lang="en-US" altLang="zh-CN" sz="2400" b="1">
              <a:latin typeface="Times New Roman" panose="02020603050405020304" pitchFamily="18" charset="0"/>
            </a:endParaRPr>
          </a:p>
        </p:txBody>
      </p:sp>
      <p:sp>
        <p:nvSpPr>
          <p:cNvPr id="32992" name="Rectangle 224"/>
          <p:cNvSpPr>
            <a:spLocks noChangeArrowheads="1"/>
          </p:cNvSpPr>
          <p:nvPr/>
        </p:nvSpPr>
        <p:spPr bwMode="auto">
          <a:xfrm>
            <a:off x="3022997" y="3244454"/>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93" name="Rectangle 225"/>
          <p:cNvSpPr>
            <a:spLocks noChangeArrowheads="1"/>
          </p:cNvSpPr>
          <p:nvPr/>
        </p:nvSpPr>
        <p:spPr bwMode="auto">
          <a:xfrm>
            <a:off x="4173141" y="3244454"/>
            <a:ext cx="243656"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10</a:t>
            </a:r>
            <a:endParaRPr lang="en-US" altLang="zh-CN" sz="2400" b="1" baseline="-25000">
              <a:latin typeface="Times New Roman" panose="02020603050405020304" pitchFamily="18" charset="0"/>
            </a:endParaRPr>
          </a:p>
        </p:txBody>
      </p:sp>
      <p:sp>
        <p:nvSpPr>
          <p:cNvPr id="32994" name="Rectangle 226"/>
          <p:cNvSpPr>
            <a:spLocks noChangeArrowheads="1"/>
          </p:cNvSpPr>
          <p:nvPr/>
        </p:nvSpPr>
        <p:spPr bwMode="auto">
          <a:xfrm>
            <a:off x="4499372" y="3244454"/>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2995" name="Rectangle 227"/>
          <p:cNvSpPr>
            <a:spLocks noChangeArrowheads="1"/>
          </p:cNvSpPr>
          <p:nvPr/>
        </p:nvSpPr>
        <p:spPr bwMode="auto">
          <a:xfrm>
            <a:off x="5401866" y="3244454"/>
            <a:ext cx="730969"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可重用性</a:t>
            </a:r>
            <a:endParaRPr lang="zh-CN" altLang="en-US" sz="2400" b="1">
              <a:latin typeface="Times New Roman" panose="02020603050405020304" pitchFamily="18" charset="0"/>
            </a:endParaRPr>
          </a:p>
        </p:txBody>
      </p:sp>
      <p:sp>
        <p:nvSpPr>
          <p:cNvPr id="32996" name="Rectangle 228"/>
          <p:cNvSpPr>
            <a:spLocks noChangeArrowheads="1"/>
          </p:cNvSpPr>
          <p:nvPr/>
        </p:nvSpPr>
        <p:spPr bwMode="auto">
          <a:xfrm>
            <a:off x="2400300" y="3187303"/>
            <a:ext cx="1228725" cy="14288"/>
          </a:xfrm>
          <a:prstGeom prst="rect">
            <a:avLst/>
          </a:prstGeom>
          <a:solidFill>
            <a:srgbClr val="000000"/>
          </a:solidFill>
          <a:ln w="9525">
            <a:noFill/>
            <a:miter lim="800000"/>
            <a:headEnd/>
            <a:tailEnd/>
          </a:ln>
          <a:extLst/>
        </p:spPr>
        <p:txBody>
          <a:bodyPr/>
          <a:lstStyle/>
          <a:p>
            <a:endParaRPr lang="zh-CN" altLang="en-US" sz="1050"/>
          </a:p>
        </p:txBody>
      </p:sp>
      <p:sp>
        <p:nvSpPr>
          <p:cNvPr id="32997" name="Line 229"/>
          <p:cNvSpPr>
            <a:spLocks noChangeShapeType="1"/>
          </p:cNvSpPr>
          <p:nvPr/>
        </p:nvSpPr>
        <p:spPr bwMode="auto">
          <a:xfrm>
            <a:off x="2400300" y="3187304"/>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2998" name="Rectangle 230"/>
          <p:cNvSpPr>
            <a:spLocks noChangeArrowheads="1"/>
          </p:cNvSpPr>
          <p:nvPr/>
        </p:nvSpPr>
        <p:spPr bwMode="auto">
          <a:xfrm>
            <a:off x="3629025" y="3187303"/>
            <a:ext cx="15479" cy="14288"/>
          </a:xfrm>
          <a:prstGeom prst="rect">
            <a:avLst/>
          </a:prstGeom>
          <a:solidFill>
            <a:srgbClr val="000000"/>
          </a:solidFill>
          <a:ln w="9525">
            <a:noFill/>
            <a:miter lim="800000"/>
            <a:headEnd/>
            <a:tailEnd/>
          </a:ln>
          <a:extLst/>
        </p:spPr>
        <p:txBody>
          <a:bodyPr/>
          <a:lstStyle/>
          <a:p>
            <a:endParaRPr lang="zh-CN" altLang="en-US" sz="1050"/>
          </a:p>
        </p:txBody>
      </p:sp>
      <p:sp>
        <p:nvSpPr>
          <p:cNvPr id="32999" name="Line 231"/>
          <p:cNvSpPr>
            <a:spLocks noChangeShapeType="1"/>
          </p:cNvSpPr>
          <p:nvPr/>
        </p:nvSpPr>
        <p:spPr bwMode="auto">
          <a:xfrm>
            <a:off x="3629025" y="3187304"/>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0" name="Line 232"/>
          <p:cNvSpPr>
            <a:spLocks noChangeShapeType="1"/>
          </p:cNvSpPr>
          <p:nvPr/>
        </p:nvSpPr>
        <p:spPr bwMode="auto">
          <a:xfrm>
            <a:off x="3629025" y="3187303"/>
            <a:ext cx="1191" cy="1428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1" name="Rectangle 233"/>
          <p:cNvSpPr>
            <a:spLocks noChangeArrowheads="1"/>
          </p:cNvSpPr>
          <p:nvPr/>
        </p:nvSpPr>
        <p:spPr bwMode="auto">
          <a:xfrm>
            <a:off x="3644503" y="3187303"/>
            <a:ext cx="1290638" cy="14288"/>
          </a:xfrm>
          <a:prstGeom prst="rect">
            <a:avLst/>
          </a:prstGeom>
          <a:solidFill>
            <a:srgbClr val="000000"/>
          </a:solidFill>
          <a:ln w="9525">
            <a:noFill/>
            <a:miter lim="800000"/>
            <a:headEnd/>
            <a:tailEnd/>
          </a:ln>
          <a:extLst/>
        </p:spPr>
        <p:txBody>
          <a:bodyPr/>
          <a:lstStyle/>
          <a:p>
            <a:endParaRPr lang="zh-CN" altLang="en-US" sz="1050"/>
          </a:p>
        </p:txBody>
      </p:sp>
      <p:sp>
        <p:nvSpPr>
          <p:cNvPr id="33002" name="Line 234"/>
          <p:cNvSpPr>
            <a:spLocks noChangeShapeType="1"/>
          </p:cNvSpPr>
          <p:nvPr/>
        </p:nvSpPr>
        <p:spPr bwMode="auto">
          <a:xfrm>
            <a:off x="3644503" y="3187304"/>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3" name="Rectangle 235"/>
          <p:cNvSpPr>
            <a:spLocks noChangeArrowheads="1"/>
          </p:cNvSpPr>
          <p:nvPr/>
        </p:nvSpPr>
        <p:spPr bwMode="auto">
          <a:xfrm>
            <a:off x="4935141" y="3187303"/>
            <a:ext cx="15478" cy="14288"/>
          </a:xfrm>
          <a:prstGeom prst="rect">
            <a:avLst/>
          </a:prstGeom>
          <a:solidFill>
            <a:srgbClr val="000000"/>
          </a:solidFill>
          <a:ln w="9525">
            <a:noFill/>
            <a:miter lim="800000"/>
            <a:headEnd/>
            <a:tailEnd/>
          </a:ln>
          <a:extLst/>
        </p:spPr>
        <p:txBody>
          <a:bodyPr/>
          <a:lstStyle/>
          <a:p>
            <a:endParaRPr lang="zh-CN" altLang="en-US" sz="1050"/>
          </a:p>
        </p:txBody>
      </p:sp>
      <p:sp>
        <p:nvSpPr>
          <p:cNvPr id="33004" name="Line 236"/>
          <p:cNvSpPr>
            <a:spLocks noChangeShapeType="1"/>
          </p:cNvSpPr>
          <p:nvPr/>
        </p:nvSpPr>
        <p:spPr bwMode="auto">
          <a:xfrm>
            <a:off x="4935141" y="3187304"/>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5" name="Line 237"/>
          <p:cNvSpPr>
            <a:spLocks noChangeShapeType="1"/>
          </p:cNvSpPr>
          <p:nvPr/>
        </p:nvSpPr>
        <p:spPr bwMode="auto">
          <a:xfrm>
            <a:off x="4935142" y="3187303"/>
            <a:ext cx="1190" cy="1428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6" name="Rectangle 238"/>
          <p:cNvSpPr>
            <a:spLocks noChangeArrowheads="1"/>
          </p:cNvSpPr>
          <p:nvPr/>
        </p:nvSpPr>
        <p:spPr bwMode="auto">
          <a:xfrm>
            <a:off x="4950619" y="3187303"/>
            <a:ext cx="1664494" cy="14288"/>
          </a:xfrm>
          <a:prstGeom prst="rect">
            <a:avLst/>
          </a:prstGeom>
          <a:solidFill>
            <a:srgbClr val="000000"/>
          </a:solidFill>
          <a:ln w="9525">
            <a:noFill/>
            <a:miter lim="800000"/>
            <a:headEnd/>
            <a:tailEnd/>
          </a:ln>
          <a:extLst/>
        </p:spPr>
        <p:txBody>
          <a:bodyPr/>
          <a:lstStyle/>
          <a:p>
            <a:endParaRPr lang="zh-CN" altLang="en-US" sz="1050"/>
          </a:p>
        </p:txBody>
      </p:sp>
      <p:sp>
        <p:nvSpPr>
          <p:cNvPr id="33007" name="Line 239"/>
          <p:cNvSpPr>
            <a:spLocks noChangeShapeType="1"/>
          </p:cNvSpPr>
          <p:nvPr/>
        </p:nvSpPr>
        <p:spPr bwMode="auto">
          <a:xfrm>
            <a:off x="4950619" y="3187304"/>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08" name="Rectangle 240"/>
          <p:cNvSpPr>
            <a:spLocks noChangeArrowheads="1"/>
          </p:cNvSpPr>
          <p:nvPr/>
        </p:nvSpPr>
        <p:spPr bwMode="auto">
          <a:xfrm>
            <a:off x="3629025" y="3201592"/>
            <a:ext cx="15479" cy="259556"/>
          </a:xfrm>
          <a:prstGeom prst="rect">
            <a:avLst/>
          </a:prstGeom>
          <a:solidFill>
            <a:srgbClr val="000000"/>
          </a:solidFill>
          <a:ln w="9525">
            <a:noFill/>
            <a:miter lim="800000"/>
            <a:headEnd/>
            <a:tailEnd/>
          </a:ln>
          <a:extLst/>
        </p:spPr>
        <p:txBody>
          <a:bodyPr/>
          <a:lstStyle/>
          <a:p>
            <a:endParaRPr lang="zh-CN" altLang="en-US" sz="1050"/>
          </a:p>
        </p:txBody>
      </p:sp>
      <p:sp>
        <p:nvSpPr>
          <p:cNvPr id="33009" name="Line 241"/>
          <p:cNvSpPr>
            <a:spLocks noChangeShapeType="1"/>
          </p:cNvSpPr>
          <p:nvPr/>
        </p:nvSpPr>
        <p:spPr bwMode="auto">
          <a:xfrm>
            <a:off x="3629025" y="3201592"/>
            <a:ext cx="1191" cy="25955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10" name="Rectangle 242"/>
          <p:cNvSpPr>
            <a:spLocks noChangeArrowheads="1"/>
          </p:cNvSpPr>
          <p:nvPr/>
        </p:nvSpPr>
        <p:spPr bwMode="auto">
          <a:xfrm>
            <a:off x="4935141" y="3201592"/>
            <a:ext cx="15478" cy="259556"/>
          </a:xfrm>
          <a:prstGeom prst="rect">
            <a:avLst/>
          </a:prstGeom>
          <a:solidFill>
            <a:srgbClr val="000000"/>
          </a:solidFill>
          <a:ln w="9525">
            <a:noFill/>
            <a:miter lim="800000"/>
            <a:headEnd/>
            <a:tailEnd/>
          </a:ln>
          <a:extLst/>
        </p:spPr>
        <p:txBody>
          <a:bodyPr/>
          <a:lstStyle/>
          <a:p>
            <a:endParaRPr lang="zh-CN" altLang="en-US" sz="1050"/>
          </a:p>
        </p:txBody>
      </p:sp>
      <p:sp>
        <p:nvSpPr>
          <p:cNvPr id="33011" name="Line 243"/>
          <p:cNvSpPr>
            <a:spLocks noChangeShapeType="1"/>
          </p:cNvSpPr>
          <p:nvPr/>
        </p:nvSpPr>
        <p:spPr bwMode="auto">
          <a:xfrm>
            <a:off x="4935142" y="3201592"/>
            <a:ext cx="1190" cy="25955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12" name="Rectangle 244"/>
          <p:cNvSpPr>
            <a:spLocks noChangeArrowheads="1"/>
          </p:cNvSpPr>
          <p:nvPr/>
        </p:nvSpPr>
        <p:spPr bwMode="auto">
          <a:xfrm>
            <a:off x="2805113" y="3504010"/>
            <a:ext cx="172676"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11</a:t>
            </a:r>
            <a:endParaRPr lang="en-US" altLang="zh-CN" sz="2400" b="1">
              <a:latin typeface="Times New Roman" panose="02020603050405020304" pitchFamily="18" charset="0"/>
            </a:endParaRPr>
          </a:p>
        </p:txBody>
      </p:sp>
      <p:sp>
        <p:nvSpPr>
          <p:cNvPr id="33013" name="Rectangle 245"/>
          <p:cNvSpPr>
            <a:spLocks noChangeArrowheads="1"/>
          </p:cNvSpPr>
          <p:nvPr/>
        </p:nvSpPr>
        <p:spPr bwMode="auto">
          <a:xfrm>
            <a:off x="3022997" y="3504010"/>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14" name="Rectangle 246"/>
          <p:cNvSpPr>
            <a:spLocks noChangeArrowheads="1"/>
          </p:cNvSpPr>
          <p:nvPr/>
        </p:nvSpPr>
        <p:spPr bwMode="auto">
          <a:xfrm>
            <a:off x="4173141" y="3504010"/>
            <a:ext cx="236924"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11</a:t>
            </a:r>
            <a:endParaRPr lang="en-US" altLang="zh-CN" sz="2400" b="1" baseline="-25000">
              <a:latin typeface="Times New Roman" panose="02020603050405020304" pitchFamily="18" charset="0"/>
            </a:endParaRPr>
          </a:p>
        </p:txBody>
      </p:sp>
      <p:sp>
        <p:nvSpPr>
          <p:cNvPr id="33015" name="Rectangle 247"/>
          <p:cNvSpPr>
            <a:spLocks noChangeArrowheads="1"/>
          </p:cNvSpPr>
          <p:nvPr/>
        </p:nvSpPr>
        <p:spPr bwMode="auto">
          <a:xfrm>
            <a:off x="4499372" y="3504010"/>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16" name="Rectangle 248"/>
          <p:cNvSpPr>
            <a:spLocks noChangeArrowheads="1"/>
          </p:cNvSpPr>
          <p:nvPr/>
        </p:nvSpPr>
        <p:spPr bwMode="auto">
          <a:xfrm>
            <a:off x="5401866" y="3504010"/>
            <a:ext cx="730969"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安装方便</a:t>
            </a:r>
            <a:endParaRPr lang="zh-CN" altLang="en-US" sz="2400" b="1">
              <a:latin typeface="Times New Roman" panose="02020603050405020304" pitchFamily="18" charset="0"/>
            </a:endParaRPr>
          </a:p>
        </p:txBody>
      </p:sp>
      <p:sp>
        <p:nvSpPr>
          <p:cNvPr id="33017" name="Rectangle 249"/>
          <p:cNvSpPr>
            <a:spLocks noChangeArrowheads="1"/>
          </p:cNvSpPr>
          <p:nvPr/>
        </p:nvSpPr>
        <p:spPr bwMode="auto">
          <a:xfrm>
            <a:off x="2400300" y="3461147"/>
            <a:ext cx="1228725" cy="13097"/>
          </a:xfrm>
          <a:prstGeom prst="rect">
            <a:avLst/>
          </a:prstGeom>
          <a:solidFill>
            <a:srgbClr val="000000"/>
          </a:solidFill>
          <a:ln w="9525">
            <a:noFill/>
            <a:miter lim="800000"/>
            <a:headEnd/>
            <a:tailEnd/>
          </a:ln>
          <a:extLst/>
        </p:spPr>
        <p:txBody>
          <a:bodyPr/>
          <a:lstStyle/>
          <a:p>
            <a:endParaRPr lang="zh-CN" altLang="en-US" sz="1050"/>
          </a:p>
        </p:txBody>
      </p:sp>
      <p:sp>
        <p:nvSpPr>
          <p:cNvPr id="33018" name="Line 250"/>
          <p:cNvSpPr>
            <a:spLocks noChangeShapeType="1"/>
          </p:cNvSpPr>
          <p:nvPr/>
        </p:nvSpPr>
        <p:spPr bwMode="auto">
          <a:xfrm>
            <a:off x="2400300" y="3461148"/>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19" name="Rectangle 251"/>
          <p:cNvSpPr>
            <a:spLocks noChangeArrowheads="1"/>
          </p:cNvSpPr>
          <p:nvPr/>
        </p:nvSpPr>
        <p:spPr bwMode="auto">
          <a:xfrm>
            <a:off x="3629025" y="3461147"/>
            <a:ext cx="15479" cy="13097"/>
          </a:xfrm>
          <a:prstGeom prst="rect">
            <a:avLst/>
          </a:prstGeom>
          <a:solidFill>
            <a:srgbClr val="000000"/>
          </a:solidFill>
          <a:ln w="9525">
            <a:noFill/>
            <a:miter lim="800000"/>
            <a:headEnd/>
            <a:tailEnd/>
          </a:ln>
          <a:extLst/>
        </p:spPr>
        <p:txBody>
          <a:bodyPr/>
          <a:lstStyle/>
          <a:p>
            <a:endParaRPr lang="zh-CN" altLang="en-US" sz="1050"/>
          </a:p>
        </p:txBody>
      </p:sp>
      <p:sp>
        <p:nvSpPr>
          <p:cNvPr id="33020" name="Line 252"/>
          <p:cNvSpPr>
            <a:spLocks noChangeShapeType="1"/>
          </p:cNvSpPr>
          <p:nvPr/>
        </p:nvSpPr>
        <p:spPr bwMode="auto">
          <a:xfrm>
            <a:off x="3629025" y="3461148"/>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1" name="Line 253"/>
          <p:cNvSpPr>
            <a:spLocks noChangeShapeType="1"/>
          </p:cNvSpPr>
          <p:nvPr/>
        </p:nvSpPr>
        <p:spPr bwMode="auto">
          <a:xfrm>
            <a:off x="3629025" y="3461147"/>
            <a:ext cx="1191"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2" name="Rectangle 254"/>
          <p:cNvSpPr>
            <a:spLocks noChangeArrowheads="1"/>
          </p:cNvSpPr>
          <p:nvPr/>
        </p:nvSpPr>
        <p:spPr bwMode="auto">
          <a:xfrm>
            <a:off x="3644503" y="3461147"/>
            <a:ext cx="1290638" cy="13097"/>
          </a:xfrm>
          <a:prstGeom prst="rect">
            <a:avLst/>
          </a:prstGeom>
          <a:solidFill>
            <a:srgbClr val="000000"/>
          </a:solidFill>
          <a:ln w="9525">
            <a:noFill/>
            <a:miter lim="800000"/>
            <a:headEnd/>
            <a:tailEnd/>
          </a:ln>
          <a:extLst/>
        </p:spPr>
        <p:txBody>
          <a:bodyPr/>
          <a:lstStyle/>
          <a:p>
            <a:endParaRPr lang="zh-CN" altLang="en-US" sz="1050"/>
          </a:p>
        </p:txBody>
      </p:sp>
      <p:sp>
        <p:nvSpPr>
          <p:cNvPr id="33023" name="Line 255"/>
          <p:cNvSpPr>
            <a:spLocks noChangeShapeType="1"/>
          </p:cNvSpPr>
          <p:nvPr/>
        </p:nvSpPr>
        <p:spPr bwMode="auto">
          <a:xfrm>
            <a:off x="3644503" y="3461148"/>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4" name="Rectangle 256"/>
          <p:cNvSpPr>
            <a:spLocks noChangeArrowheads="1"/>
          </p:cNvSpPr>
          <p:nvPr/>
        </p:nvSpPr>
        <p:spPr bwMode="auto">
          <a:xfrm>
            <a:off x="4935141" y="3461147"/>
            <a:ext cx="15478" cy="13097"/>
          </a:xfrm>
          <a:prstGeom prst="rect">
            <a:avLst/>
          </a:prstGeom>
          <a:solidFill>
            <a:srgbClr val="000000"/>
          </a:solidFill>
          <a:ln w="9525">
            <a:noFill/>
            <a:miter lim="800000"/>
            <a:headEnd/>
            <a:tailEnd/>
          </a:ln>
          <a:extLst/>
        </p:spPr>
        <p:txBody>
          <a:bodyPr/>
          <a:lstStyle/>
          <a:p>
            <a:endParaRPr lang="zh-CN" altLang="en-US" sz="1050"/>
          </a:p>
        </p:txBody>
      </p:sp>
      <p:sp>
        <p:nvSpPr>
          <p:cNvPr id="33025" name="Line 257"/>
          <p:cNvSpPr>
            <a:spLocks noChangeShapeType="1"/>
          </p:cNvSpPr>
          <p:nvPr/>
        </p:nvSpPr>
        <p:spPr bwMode="auto">
          <a:xfrm>
            <a:off x="4935141" y="3461148"/>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6" name="Line 258"/>
          <p:cNvSpPr>
            <a:spLocks noChangeShapeType="1"/>
          </p:cNvSpPr>
          <p:nvPr/>
        </p:nvSpPr>
        <p:spPr bwMode="auto">
          <a:xfrm>
            <a:off x="4935142" y="3461147"/>
            <a:ext cx="1190"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7" name="Rectangle 259"/>
          <p:cNvSpPr>
            <a:spLocks noChangeArrowheads="1"/>
          </p:cNvSpPr>
          <p:nvPr/>
        </p:nvSpPr>
        <p:spPr bwMode="auto">
          <a:xfrm>
            <a:off x="4950619" y="3461147"/>
            <a:ext cx="1664494" cy="13097"/>
          </a:xfrm>
          <a:prstGeom prst="rect">
            <a:avLst/>
          </a:prstGeom>
          <a:solidFill>
            <a:srgbClr val="000000"/>
          </a:solidFill>
          <a:ln w="9525">
            <a:noFill/>
            <a:miter lim="800000"/>
            <a:headEnd/>
            <a:tailEnd/>
          </a:ln>
          <a:extLst/>
        </p:spPr>
        <p:txBody>
          <a:bodyPr/>
          <a:lstStyle/>
          <a:p>
            <a:endParaRPr lang="zh-CN" altLang="en-US" sz="1050"/>
          </a:p>
        </p:txBody>
      </p:sp>
      <p:sp>
        <p:nvSpPr>
          <p:cNvPr id="33028" name="Line 260"/>
          <p:cNvSpPr>
            <a:spLocks noChangeShapeType="1"/>
          </p:cNvSpPr>
          <p:nvPr/>
        </p:nvSpPr>
        <p:spPr bwMode="auto">
          <a:xfrm>
            <a:off x="4950619" y="3461148"/>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29" name="Rectangle 261"/>
          <p:cNvSpPr>
            <a:spLocks noChangeArrowheads="1"/>
          </p:cNvSpPr>
          <p:nvPr/>
        </p:nvSpPr>
        <p:spPr bwMode="auto">
          <a:xfrm>
            <a:off x="3629025" y="3474244"/>
            <a:ext cx="15479" cy="258366"/>
          </a:xfrm>
          <a:prstGeom prst="rect">
            <a:avLst/>
          </a:prstGeom>
          <a:solidFill>
            <a:srgbClr val="000000"/>
          </a:solidFill>
          <a:ln w="9525">
            <a:noFill/>
            <a:miter lim="800000"/>
            <a:headEnd/>
            <a:tailEnd/>
          </a:ln>
          <a:extLst/>
        </p:spPr>
        <p:txBody>
          <a:bodyPr/>
          <a:lstStyle/>
          <a:p>
            <a:endParaRPr lang="zh-CN" altLang="en-US" sz="1050"/>
          </a:p>
        </p:txBody>
      </p:sp>
      <p:sp>
        <p:nvSpPr>
          <p:cNvPr id="33030" name="Line 262"/>
          <p:cNvSpPr>
            <a:spLocks noChangeShapeType="1"/>
          </p:cNvSpPr>
          <p:nvPr/>
        </p:nvSpPr>
        <p:spPr bwMode="auto">
          <a:xfrm>
            <a:off x="3629025" y="3474244"/>
            <a:ext cx="1191"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31" name="Rectangle 263"/>
          <p:cNvSpPr>
            <a:spLocks noChangeArrowheads="1"/>
          </p:cNvSpPr>
          <p:nvPr/>
        </p:nvSpPr>
        <p:spPr bwMode="auto">
          <a:xfrm>
            <a:off x="4935141" y="3474244"/>
            <a:ext cx="15478" cy="258366"/>
          </a:xfrm>
          <a:prstGeom prst="rect">
            <a:avLst/>
          </a:prstGeom>
          <a:solidFill>
            <a:srgbClr val="000000"/>
          </a:solidFill>
          <a:ln w="9525">
            <a:noFill/>
            <a:miter lim="800000"/>
            <a:headEnd/>
            <a:tailEnd/>
          </a:ln>
          <a:extLst/>
        </p:spPr>
        <p:txBody>
          <a:bodyPr/>
          <a:lstStyle/>
          <a:p>
            <a:endParaRPr lang="zh-CN" altLang="en-US" sz="1050"/>
          </a:p>
        </p:txBody>
      </p:sp>
      <p:sp>
        <p:nvSpPr>
          <p:cNvPr id="33032" name="Line 264"/>
          <p:cNvSpPr>
            <a:spLocks noChangeShapeType="1"/>
          </p:cNvSpPr>
          <p:nvPr/>
        </p:nvSpPr>
        <p:spPr bwMode="auto">
          <a:xfrm>
            <a:off x="4935142" y="3474244"/>
            <a:ext cx="1190"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33" name="Rectangle 265"/>
          <p:cNvSpPr>
            <a:spLocks noChangeArrowheads="1"/>
          </p:cNvSpPr>
          <p:nvPr/>
        </p:nvSpPr>
        <p:spPr bwMode="auto">
          <a:xfrm>
            <a:off x="2805112" y="3775473"/>
            <a:ext cx="182742"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12</a:t>
            </a:r>
            <a:endParaRPr lang="en-US" altLang="zh-CN" sz="2400" b="1">
              <a:latin typeface="Times New Roman" panose="02020603050405020304" pitchFamily="18" charset="0"/>
            </a:endParaRPr>
          </a:p>
        </p:txBody>
      </p:sp>
      <p:sp>
        <p:nvSpPr>
          <p:cNvPr id="33034" name="Rectangle 266"/>
          <p:cNvSpPr>
            <a:spLocks noChangeArrowheads="1"/>
          </p:cNvSpPr>
          <p:nvPr/>
        </p:nvSpPr>
        <p:spPr bwMode="auto">
          <a:xfrm>
            <a:off x="3022997" y="3775473"/>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35" name="Rectangle 267"/>
          <p:cNvSpPr>
            <a:spLocks noChangeArrowheads="1"/>
          </p:cNvSpPr>
          <p:nvPr/>
        </p:nvSpPr>
        <p:spPr bwMode="auto">
          <a:xfrm>
            <a:off x="4173141" y="3775473"/>
            <a:ext cx="243656"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12</a:t>
            </a:r>
            <a:endParaRPr lang="en-US" altLang="zh-CN" sz="2400" b="1" baseline="-25000">
              <a:latin typeface="Times New Roman" panose="02020603050405020304" pitchFamily="18" charset="0"/>
            </a:endParaRPr>
          </a:p>
        </p:txBody>
      </p:sp>
      <p:sp>
        <p:nvSpPr>
          <p:cNvPr id="33036" name="Rectangle 268"/>
          <p:cNvSpPr>
            <a:spLocks noChangeArrowheads="1"/>
          </p:cNvSpPr>
          <p:nvPr/>
        </p:nvSpPr>
        <p:spPr bwMode="auto">
          <a:xfrm>
            <a:off x="4499372" y="3775473"/>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37" name="Rectangle 269"/>
          <p:cNvSpPr>
            <a:spLocks noChangeArrowheads="1"/>
          </p:cNvSpPr>
          <p:nvPr/>
        </p:nvSpPr>
        <p:spPr bwMode="auto">
          <a:xfrm>
            <a:off x="5401866" y="3775473"/>
            <a:ext cx="730969"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操作方便</a:t>
            </a:r>
            <a:endParaRPr lang="zh-CN" altLang="en-US" sz="2400" b="1">
              <a:latin typeface="Times New Roman" panose="02020603050405020304" pitchFamily="18" charset="0"/>
            </a:endParaRPr>
          </a:p>
        </p:txBody>
      </p:sp>
      <p:sp>
        <p:nvSpPr>
          <p:cNvPr id="33038" name="Rectangle 270"/>
          <p:cNvSpPr>
            <a:spLocks noChangeArrowheads="1"/>
          </p:cNvSpPr>
          <p:nvPr/>
        </p:nvSpPr>
        <p:spPr bwMode="auto">
          <a:xfrm>
            <a:off x="2400300" y="3732610"/>
            <a:ext cx="1228725" cy="15478"/>
          </a:xfrm>
          <a:prstGeom prst="rect">
            <a:avLst/>
          </a:prstGeom>
          <a:solidFill>
            <a:srgbClr val="000000"/>
          </a:solidFill>
          <a:ln w="9525">
            <a:noFill/>
            <a:miter lim="800000"/>
            <a:headEnd/>
            <a:tailEnd/>
          </a:ln>
          <a:extLst/>
        </p:spPr>
        <p:txBody>
          <a:bodyPr/>
          <a:lstStyle/>
          <a:p>
            <a:endParaRPr lang="zh-CN" altLang="en-US" sz="1050"/>
          </a:p>
        </p:txBody>
      </p:sp>
      <p:sp>
        <p:nvSpPr>
          <p:cNvPr id="33039" name="Line 271"/>
          <p:cNvSpPr>
            <a:spLocks noChangeShapeType="1"/>
          </p:cNvSpPr>
          <p:nvPr/>
        </p:nvSpPr>
        <p:spPr bwMode="auto">
          <a:xfrm>
            <a:off x="2400300" y="3732610"/>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0" name="Rectangle 272"/>
          <p:cNvSpPr>
            <a:spLocks noChangeArrowheads="1"/>
          </p:cNvSpPr>
          <p:nvPr/>
        </p:nvSpPr>
        <p:spPr bwMode="auto">
          <a:xfrm>
            <a:off x="3629025" y="3732610"/>
            <a:ext cx="15479" cy="15478"/>
          </a:xfrm>
          <a:prstGeom prst="rect">
            <a:avLst/>
          </a:prstGeom>
          <a:solidFill>
            <a:srgbClr val="000000"/>
          </a:solidFill>
          <a:ln w="9525">
            <a:noFill/>
            <a:miter lim="800000"/>
            <a:headEnd/>
            <a:tailEnd/>
          </a:ln>
          <a:extLst/>
        </p:spPr>
        <p:txBody>
          <a:bodyPr/>
          <a:lstStyle/>
          <a:p>
            <a:endParaRPr lang="zh-CN" altLang="en-US" sz="1050"/>
          </a:p>
        </p:txBody>
      </p:sp>
      <p:sp>
        <p:nvSpPr>
          <p:cNvPr id="33041" name="Line 273"/>
          <p:cNvSpPr>
            <a:spLocks noChangeShapeType="1"/>
          </p:cNvSpPr>
          <p:nvPr/>
        </p:nvSpPr>
        <p:spPr bwMode="auto">
          <a:xfrm>
            <a:off x="3629025" y="3732610"/>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2" name="Line 274"/>
          <p:cNvSpPr>
            <a:spLocks noChangeShapeType="1"/>
          </p:cNvSpPr>
          <p:nvPr/>
        </p:nvSpPr>
        <p:spPr bwMode="auto">
          <a:xfrm>
            <a:off x="3629025" y="3732610"/>
            <a:ext cx="1191" cy="1547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3" name="Rectangle 275"/>
          <p:cNvSpPr>
            <a:spLocks noChangeArrowheads="1"/>
          </p:cNvSpPr>
          <p:nvPr/>
        </p:nvSpPr>
        <p:spPr bwMode="auto">
          <a:xfrm>
            <a:off x="3644503" y="3732610"/>
            <a:ext cx="1290638" cy="15478"/>
          </a:xfrm>
          <a:prstGeom prst="rect">
            <a:avLst/>
          </a:prstGeom>
          <a:solidFill>
            <a:srgbClr val="000000"/>
          </a:solidFill>
          <a:ln w="9525">
            <a:noFill/>
            <a:miter lim="800000"/>
            <a:headEnd/>
            <a:tailEnd/>
          </a:ln>
          <a:extLst/>
        </p:spPr>
        <p:txBody>
          <a:bodyPr/>
          <a:lstStyle/>
          <a:p>
            <a:endParaRPr lang="zh-CN" altLang="en-US" sz="1050"/>
          </a:p>
        </p:txBody>
      </p:sp>
      <p:sp>
        <p:nvSpPr>
          <p:cNvPr id="33044" name="Line 276"/>
          <p:cNvSpPr>
            <a:spLocks noChangeShapeType="1"/>
          </p:cNvSpPr>
          <p:nvPr/>
        </p:nvSpPr>
        <p:spPr bwMode="auto">
          <a:xfrm>
            <a:off x="3644503" y="3732610"/>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5" name="Rectangle 277"/>
          <p:cNvSpPr>
            <a:spLocks noChangeArrowheads="1"/>
          </p:cNvSpPr>
          <p:nvPr/>
        </p:nvSpPr>
        <p:spPr bwMode="auto">
          <a:xfrm>
            <a:off x="4935141" y="3732610"/>
            <a:ext cx="15478" cy="15478"/>
          </a:xfrm>
          <a:prstGeom prst="rect">
            <a:avLst/>
          </a:prstGeom>
          <a:solidFill>
            <a:srgbClr val="000000"/>
          </a:solidFill>
          <a:ln w="9525">
            <a:noFill/>
            <a:miter lim="800000"/>
            <a:headEnd/>
            <a:tailEnd/>
          </a:ln>
          <a:extLst/>
        </p:spPr>
        <p:txBody>
          <a:bodyPr/>
          <a:lstStyle/>
          <a:p>
            <a:endParaRPr lang="zh-CN" altLang="en-US" sz="1050"/>
          </a:p>
        </p:txBody>
      </p:sp>
      <p:sp>
        <p:nvSpPr>
          <p:cNvPr id="33046" name="Line 278"/>
          <p:cNvSpPr>
            <a:spLocks noChangeShapeType="1"/>
          </p:cNvSpPr>
          <p:nvPr/>
        </p:nvSpPr>
        <p:spPr bwMode="auto">
          <a:xfrm>
            <a:off x="4935141" y="3732610"/>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7" name="Line 279"/>
          <p:cNvSpPr>
            <a:spLocks noChangeShapeType="1"/>
          </p:cNvSpPr>
          <p:nvPr/>
        </p:nvSpPr>
        <p:spPr bwMode="auto">
          <a:xfrm>
            <a:off x="4935142" y="3732610"/>
            <a:ext cx="1190" cy="1547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48" name="Rectangle 280"/>
          <p:cNvSpPr>
            <a:spLocks noChangeArrowheads="1"/>
          </p:cNvSpPr>
          <p:nvPr/>
        </p:nvSpPr>
        <p:spPr bwMode="auto">
          <a:xfrm>
            <a:off x="4950619" y="3732610"/>
            <a:ext cx="1664494" cy="15478"/>
          </a:xfrm>
          <a:prstGeom prst="rect">
            <a:avLst/>
          </a:prstGeom>
          <a:solidFill>
            <a:srgbClr val="000000"/>
          </a:solidFill>
          <a:ln w="9525">
            <a:noFill/>
            <a:miter lim="800000"/>
            <a:headEnd/>
            <a:tailEnd/>
          </a:ln>
          <a:extLst/>
        </p:spPr>
        <p:txBody>
          <a:bodyPr/>
          <a:lstStyle/>
          <a:p>
            <a:endParaRPr lang="zh-CN" altLang="en-US" sz="1050"/>
          </a:p>
        </p:txBody>
      </p:sp>
      <p:sp>
        <p:nvSpPr>
          <p:cNvPr id="33049" name="Line 281"/>
          <p:cNvSpPr>
            <a:spLocks noChangeShapeType="1"/>
          </p:cNvSpPr>
          <p:nvPr/>
        </p:nvSpPr>
        <p:spPr bwMode="auto">
          <a:xfrm>
            <a:off x="4950619" y="3732610"/>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50" name="Rectangle 282"/>
          <p:cNvSpPr>
            <a:spLocks noChangeArrowheads="1"/>
          </p:cNvSpPr>
          <p:nvPr/>
        </p:nvSpPr>
        <p:spPr bwMode="auto">
          <a:xfrm>
            <a:off x="3629025" y="3748088"/>
            <a:ext cx="15479" cy="258366"/>
          </a:xfrm>
          <a:prstGeom prst="rect">
            <a:avLst/>
          </a:prstGeom>
          <a:solidFill>
            <a:srgbClr val="000000"/>
          </a:solidFill>
          <a:ln w="9525">
            <a:noFill/>
            <a:miter lim="800000"/>
            <a:headEnd/>
            <a:tailEnd/>
          </a:ln>
          <a:extLst/>
        </p:spPr>
        <p:txBody>
          <a:bodyPr/>
          <a:lstStyle/>
          <a:p>
            <a:endParaRPr lang="zh-CN" altLang="en-US" sz="1050"/>
          </a:p>
        </p:txBody>
      </p:sp>
      <p:sp>
        <p:nvSpPr>
          <p:cNvPr id="33051" name="Line 283"/>
          <p:cNvSpPr>
            <a:spLocks noChangeShapeType="1"/>
          </p:cNvSpPr>
          <p:nvPr/>
        </p:nvSpPr>
        <p:spPr bwMode="auto">
          <a:xfrm>
            <a:off x="3629025" y="3748088"/>
            <a:ext cx="1191"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52" name="Rectangle 284"/>
          <p:cNvSpPr>
            <a:spLocks noChangeArrowheads="1"/>
          </p:cNvSpPr>
          <p:nvPr/>
        </p:nvSpPr>
        <p:spPr bwMode="auto">
          <a:xfrm>
            <a:off x="4935141" y="3748088"/>
            <a:ext cx="15478" cy="258366"/>
          </a:xfrm>
          <a:prstGeom prst="rect">
            <a:avLst/>
          </a:prstGeom>
          <a:solidFill>
            <a:srgbClr val="000000"/>
          </a:solidFill>
          <a:ln w="9525">
            <a:noFill/>
            <a:miter lim="800000"/>
            <a:headEnd/>
            <a:tailEnd/>
          </a:ln>
          <a:extLst/>
        </p:spPr>
        <p:txBody>
          <a:bodyPr/>
          <a:lstStyle/>
          <a:p>
            <a:endParaRPr lang="zh-CN" altLang="en-US" sz="1050"/>
          </a:p>
        </p:txBody>
      </p:sp>
      <p:sp>
        <p:nvSpPr>
          <p:cNvPr id="33053" name="Line 285"/>
          <p:cNvSpPr>
            <a:spLocks noChangeShapeType="1"/>
          </p:cNvSpPr>
          <p:nvPr/>
        </p:nvSpPr>
        <p:spPr bwMode="auto">
          <a:xfrm>
            <a:off x="4935142" y="3748088"/>
            <a:ext cx="1190" cy="258366"/>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54" name="Rectangle 286"/>
          <p:cNvSpPr>
            <a:spLocks noChangeArrowheads="1"/>
          </p:cNvSpPr>
          <p:nvPr/>
        </p:nvSpPr>
        <p:spPr bwMode="auto">
          <a:xfrm>
            <a:off x="2805112" y="4049317"/>
            <a:ext cx="182742"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13</a:t>
            </a:r>
            <a:endParaRPr lang="en-US" altLang="zh-CN" sz="2400" b="1">
              <a:latin typeface="Times New Roman" panose="02020603050405020304" pitchFamily="18" charset="0"/>
            </a:endParaRPr>
          </a:p>
        </p:txBody>
      </p:sp>
      <p:sp>
        <p:nvSpPr>
          <p:cNvPr id="33055" name="Rectangle 287"/>
          <p:cNvSpPr>
            <a:spLocks noChangeArrowheads="1"/>
          </p:cNvSpPr>
          <p:nvPr/>
        </p:nvSpPr>
        <p:spPr bwMode="auto">
          <a:xfrm>
            <a:off x="3022997" y="4049317"/>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56" name="Rectangle 288"/>
          <p:cNvSpPr>
            <a:spLocks noChangeArrowheads="1"/>
          </p:cNvSpPr>
          <p:nvPr/>
        </p:nvSpPr>
        <p:spPr bwMode="auto">
          <a:xfrm>
            <a:off x="4173141" y="4049317"/>
            <a:ext cx="243656"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13</a:t>
            </a:r>
            <a:endParaRPr lang="en-US" altLang="zh-CN" sz="2400" b="1" baseline="-25000">
              <a:latin typeface="Times New Roman" panose="02020603050405020304" pitchFamily="18" charset="0"/>
            </a:endParaRPr>
          </a:p>
        </p:txBody>
      </p:sp>
      <p:sp>
        <p:nvSpPr>
          <p:cNvPr id="33057" name="Rectangle 289"/>
          <p:cNvSpPr>
            <a:spLocks noChangeArrowheads="1"/>
          </p:cNvSpPr>
          <p:nvPr/>
        </p:nvSpPr>
        <p:spPr bwMode="auto">
          <a:xfrm>
            <a:off x="4499372" y="4049317"/>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58" name="Rectangle 290"/>
          <p:cNvSpPr>
            <a:spLocks noChangeArrowheads="1"/>
          </p:cNvSpPr>
          <p:nvPr/>
        </p:nvSpPr>
        <p:spPr bwMode="auto">
          <a:xfrm>
            <a:off x="5401866" y="4049317"/>
            <a:ext cx="730969"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可移植性</a:t>
            </a:r>
            <a:endParaRPr lang="zh-CN" altLang="en-US" sz="2400" b="1">
              <a:latin typeface="Times New Roman" panose="02020603050405020304" pitchFamily="18" charset="0"/>
            </a:endParaRPr>
          </a:p>
        </p:txBody>
      </p:sp>
      <p:sp>
        <p:nvSpPr>
          <p:cNvPr id="33059" name="Rectangle 291"/>
          <p:cNvSpPr>
            <a:spLocks noChangeArrowheads="1"/>
          </p:cNvSpPr>
          <p:nvPr/>
        </p:nvSpPr>
        <p:spPr bwMode="auto">
          <a:xfrm>
            <a:off x="2400300" y="4006453"/>
            <a:ext cx="1228725" cy="13097"/>
          </a:xfrm>
          <a:prstGeom prst="rect">
            <a:avLst/>
          </a:prstGeom>
          <a:solidFill>
            <a:srgbClr val="000000"/>
          </a:solidFill>
          <a:ln w="9525">
            <a:noFill/>
            <a:miter lim="800000"/>
            <a:headEnd/>
            <a:tailEnd/>
          </a:ln>
          <a:extLst/>
        </p:spPr>
        <p:txBody>
          <a:bodyPr/>
          <a:lstStyle/>
          <a:p>
            <a:endParaRPr lang="zh-CN" altLang="en-US" sz="1050"/>
          </a:p>
        </p:txBody>
      </p:sp>
      <p:sp>
        <p:nvSpPr>
          <p:cNvPr id="33060" name="Line 292"/>
          <p:cNvSpPr>
            <a:spLocks noChangeShapeType="1"/>
          </p:cNvSpPr>
          <p:nvPr/>
        </p:nvSpPr>
        <p:spPr bwMode="auto">
          <a:xfrm>
            <a:off x="2400300" y="4006454"/>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1" name="Rectangle 293"/>
          <p:cNvSpPr>
            <a:spLocks noChangeArrowheads="1"/>
          </p:cNvSpPr>
          <p:nvPr/>
        </p:nvSpPr>
        <p:spPr bwMode="auto">
          <a:xfrm>
            <a:off x="3629025" y="4006453"/>
            <a:ext cx="15479" cy="13097"/>
          </a:xfrm>
          <a:prstGeom prst="rect">
            <a:avLst/>
          </a:prstGeom>
          <a:solidFill>
            <a:srgbClr val="000000"/>
          </a:solidFill>
          <a:ln w="9525">
            <a:noFill/>
            <a:miter lim="800000"/>
            <a:headEnd/>
            <a:tailEnd/>
          </a:ln>
          <a:extLst/>
        </p:spPr>
        <p:txBody>
          <a:bodyPr/>
          <a:lstStyle/>
          <a:p>
            <a:endParaRPr lang="zh-CN" altLang="en-US" sz="1050"/>
          </a:p>
        </p:txBody>
      </p:sp>
      <p:sp>
        <p:nvSpPr>
          <p:cNvPr id="33062" name="Line 294"/>
          <p:cNvSpPr>
            <a:spLocks noChangeShapeType="1"/>
          </p:cNvSpPr>
          <p:nvPr/>
        </p:nvSpPr>
        <p:spPr bwMode="auto">
          <a:xfrm>
            <a:off x="3629025" y="4006454"/>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3" name="Line 295"/>
          <p:cNvSpPr>
            <a:spLocks noChangeShapeType="1"/>
          </p:cNvSpPr>
          <p:nvPr/>
        </p:nvSpPr>
        <p:spPr bwMode="auto">
          <a:xfrm>
            <a:off x="3629025" y="4006453"/>
            <a:ext cx="1191"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4" name="Rectangle 296"/>
          <p:cNvSpPr>
            <a:spLocks noChangeArrowheads="1"/>
          </p:cNvSpPr>
          <p:nvPr/>
        </p:nvSpPr>
        <p:spPr bwMode="auto">
          <a:xfrm>
            <a:off x="3644503" y="4006453"/>
            <a:ext cx="1290638" cy="13097"/>
          </a:xfrm>
          <a:prstGeom prst="rect">
            <a:avLst/>
          </a:prstGeom>
          <a:solidFill>
            <a:srgbClr val="000000"/>
          </a:solidFill>
          <a:ln w="9525">
            <a:noFill/>
            <a:miter lim="800000"/>
            <a:headEnd/>
            <a:tailEnd/>
          </a:ln>
          <a:extLst/>
        </p:spPr>
        <p:txBody>
          <a:bodyPr/>
          <a:lstStyle/>
          <a:p>
            <a:endParaRPr lang="zh-CN" altLang="en-US" sz="1050"/>
          </a:p>
        </p:txBody>
      </p:sp>
      <p:sp>
        <p:nvSpPr>
          <p:cNvPr id="33065" name="Line 297"/>
          <p:cNvSpPr>
            <a:spLocks noChangeShapeType="1"/>
          </p:cNvSpPr>
          <p:nvPr/>
        </p:nvSpPr>
        <p:spPr bwMode="auto">
          <a:xfrm>
            <a:off x="3644503" y="4006454"/>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6" name="Rectangle 298"/>
          <p:cNvSpPr>
            <a:spLocks noChangeArrowheads="1"/>
          </p:cNvSpPr>
          <p:nvPr/>
        </p:nvSpPr>
        <p:spPr bwMode="auto">
          <a:xfrm>
            <a:off x="4935141" y="4006453"/>
            <a:ext cx="15478" cy="13097"/>
          </a:xfrm>
          <a:prstGeom prst="rect">
            <a:avLst/>
          </a:prstGeom>
          <a:solidFill>
            <a:srgbClr val="000000"/>
          </a:solidFill>
          <a:ln w="9525">
            <a:noFill/>
            <a:miter lim="800000"/>
            <a:headEnd/>
            <a:tailEnd/>
          </a:ln>
          <a:extLst/>
        </p:spPr>
        <p:txBody>
          <a:bodyPr/>
          <a:lstStyle/>
          <a:p>
            <a:endParaRPr lang="zh-CN" altLang="en-US" sz="1050"/>
          </a:p>
        </p:txBody>
      </p:sp>
      <p:sp>
        <p:nvSpPr>
          <p:cNvPr id="33067" name="Line 299"/>
          <p:cNvSpPr>
            <a:spLocks noChangeShapeType="1"/>
          </p:cNvSpPr>
          <p:nvPr/>
        </p:nvSpPr>
        <p:spPr bwMode="auto">
          <a:xfrm>
            <a:off x="4935141" y="4006454"/>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8" name="Line 300"/>
          <p:cNvSpPr>
            <a:spLocks noChangeShapeType="1"/>
          </p:cNvSpPr>
          <p:nvPr/>
        </p:nvSpPr>
        <p:spPr bwMode="auto">
          <a:xfrm>
            <a:off x="4935142" y="4006453"/>
            <a:ext cx="1190"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69" name="Rectangle 301"/>
          <p:cNvSpPr>
            <a:spLocks noChangeArrowheads="1"/>
          </p:cNvSpPr>
          <p:nvPr/>
        </p:nvSpPr>
        <p:spPr bwMode="auto">
          <a:xfrm>
            <a:off x="4950619" y="4006453"/>
            <a:ext cx="1664494" cy="13097"/>
          </a:xfrm>
          <a:prstGeom prst="rect">
            <a:avLst/>
          </a:prstGeom>
          <a:solidFill>
            <a:srgbClr val="000000"/>
          </a:solidFill>
          <a:ln w="9525">
            <a:noFill/>
            <a:miter lim="800000"/>
            <a:headEnd/>
            <a:tailEnd/>
          </a:ln>
          <a:extLst/>
        </p:spPr>
        <p:txBody>
          <a:bodyPr/>
          <a:lstStyle/>
          <a:p>
            <a:endParaRPr lang="zh-CN" altLang="en-US" sz="1050"/>
          </a:p>
        </p:txBody>
      </p:sp>
      <p:sp>
        <p:nvSpPr>
          <p:cNvPr id="33070" name="Line 302"/>
          <p:cNvSpPr>
            <a:spLocks noChangeShapeType="1"/>
          </p:cNvSpPr>
          <p:nvPr/>
        </p:nvSpPr>
        <p:spPr bwMode="auto">
          <a:xfrm>
            <a:off x="4950619" y="4006454"/>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71" name="Rectangle 303"/>
          <p:cNvSpPr>
            <a:spLocks noChangeArrowheads="1"/>
          </p:cNvSpPr>
          <p:nvPr/>
        </p:nvSpPr>
        <p:spPr bwMode="auto">
          <a:xfrm>
            <a:off x="3629025" y="4019551"/>
            <a:ext cx="15479" cy="260747"/>
          </a:xfrm>
          <a:prstGeom prst="rect">
            <a:avLst/>
          </a:prstGeom>
          <a:solidFill>
            <a:srgbClr val="000000"/>
          </a:solidFill>
          <a:ln w="9525">
            <a:noFill/>
            <a:miter lim="800000"/>
            <a:headEnd/>
            <a:tailEnd/>
          </a:ln>
          <a:extLst/>
        </p:spPr>
        <p:txBody>
          <a:bodyPr/>
          <a:lstStyle/>
          <a:p>
            <a:endParaRPr lang="zh-CN" altLang="en-US" sz="1050"/>
          </a:p>
        </p:txBody>
      </p:sp>
      <p:sp>
        <p:nvSpPr>
          <p:cNvPr id="33072" name="Line 304"/>
          <p:cNvSpPr>
            <a:spLocks noChangeShapeType="1"/>
          </p:cNvSpPr>
          <p:nvPr/>
        </p:nvSpPr>
        <p:spPr bwMode="auto">
          <a:xfrm>
            <a:off x="3629025" y="4019551"/>
            <a:ext cx="1191" cy="26074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73" name="Rectangle 305"/>
          <p:cNvSpPr>
            <a:spLocks noChangeArrowheads="1"/>
          </p:cNvSpPr>
          <p:nvPr/>
        </p:nvSpPr>
        <p:spPr bwMode="auto">
          <a:xfrm>
            <a:off x="4935141" y="4019551"/>
            <a:ext cx="15478" cy="260747"/>
          </a:xfrm>
          <a:prstGeom prst="rect">
            <a:avLst/>
          </a:prstGeom>
          <a:solidFill>
            <a:srgbClr val="000000"/>
          </a:solidFill>
          <a:ln w="9525">
            <a:noFill/>
            <a:miter lim="800000"/>
            <a:headEnd/>
            <a:tailEnd/>
          </a:ln>
          <a:extLst/>
        </p:spPr>
        <p:txBody>
          <a:bodyPr/>
          <a:lstStyle/>
          <a:p>
            <a:endParaRPr lang="zh-CN" altLang="en-US" sz="1050"/>
          </a:p>
        </p:txBody>
      </p:sp>
      <p:sp>
        <p:nvSpPr>
          <p:cNvPr id="33074" name="Line 306"/>
          <p:cNvSpPr>
            <a:spLocks noChangeShapeType="1"/>
          </p:cNvSpPr>
          <p:nvPr/>
        </p:nvSpPr>
        <p:spPr bwMode="auto">
          <a:xfrm>
            <a:off x="4935142" y="4019551"/>
            <a:ext cx="1190" cy="26074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75" name="Rectangle 307"/>
          <p:cNvSpPr>
            <a:spLocks noChangeArrowheads="1"/>
          </p:cNvSpPr>
          <p:nvPr/>
        </p:nvSpPr>
        <p:spPr bwMode="auto">
          <a:xfrm>
            <a:off x="2805112" y="4323160"/>
            <a:ext cx="182742"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14</a:t>
            </a:r>
            <a:endParaRPr lang="en-US" altLang="zh-CN" sz="2400" b="1">
              <a:latin typeface="Times New Roman" panose="02020603050405020304" pitchFamily="18" charset="0"/>
            </a:endParaRPr>
          </a:p>
        </p:txBody>
      </p:sp>
      <p:sp>
        <p:nvSpPr>
          <p:cNvPr id="33076" name="Rectangle 308"/>
          <p:cNvSpPr>
            <a:spLocks noChangeArrowheads="1"/>
          </p:cNvSpPr>
          <p:nvPr/>
        </p:nvSpPr>
        <p:spPr bwMode="auto">
          <a:xfrm>
            <a:off x="3022997" y="4323160"/>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77" name="Rectangle 309"/>
          <p:cNvSpPr>
            <a:spLocks noChangeArrowheads="1"/>
          </p:cNvSpPr>
          <p:nvPr/>
        </p:nvSpPr>
        <p:spPr bwMode="auto">
          <a:xfrm>
            <a:off x="4173141" y="4323160"/>
            <a:ext cx="243656"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i="1">
                <a:latin typeface="Times New Roman" panose="02020603050405020304" pitchFamily="18" charset="0"/>
              </a:rPr>
              <a:t>F</a:t>
            </a:r>
            <a:r>
              <a:rPr lang="en-US" altLang="zh-CN" sz="1425" b="1" baseline="-25000">
                <a:latin typeface="Times New Roman" panose="02020603050405020304" pitchFamily="18" charset="0"/>
              </a:rPr>
              <a:t>14</a:t>
            </a:r>
            <a:endParaRPr lang="en-US" altLang="zh-CN" sz="2400" b="1" baseline="-25000">
              <a:latin typeface="Times New Roman" panose="02020603050405020304" pitchFamily="18" charset="0"/>
            </a:endParaRPr>
          </a:p>
        </p:txBody>
      </p:sp>
      <p:sp>
        <p:nvSpPr>
          <p:cNvPr id="33078" name="Rectangle 310"/>
          <p:cNvSpPr>
            <a:spLocks noChangeArrowheads="1"/>
          </p:cNvSpPr>
          <p:nvPr/>
        </p:nvSpPr>
        <p:spPr bwMode="auto">
          <a:xfrm>
            <a:off x="4499372" y="4323160"/>
            <a:ext cx="46488"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en-US" altLang="zh-CN" sz="1425" b="1">
                <a:latin typeface="Times New Roman" panose="02020603050405020304" pitchFamily="18" charset="0"/>
              </a:rPr>
              <a:t> </a:t>
            </a:r>
            <a:endParaRPr lang="en-US" altLang="zh-CN" sz="2400" b="1">
              <a:latin typeface="Times New Roman" panose="02020603050405020304" pitchFamily="18" charset="0"/>
            </a:endParaRPr>
          </a:p>
        </p:txBody>
      </p:sp>
      <p:sp>
        <p:nvSpPr>
          <p:cNvPr id="33079" name="Rectangle 311"/>
          <p:cNvSpPr>
            <a:spLocks noChangeArrowheads="1"/>
          </p:cNvSpPr>
          <p:nvPr/>
        </p:nvSpPr>
        <p:spPr bwMode="auto">
          <a:xfrm>
            <a:off x="5401866" y="4323160"/>
            <a:ext cx="730969" cy="21929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lIns="0" tIns="0" rIns="0" bIns="0">
            <a:spAutoFit/>
          </a:bodyPr>
          <a:lstStyle/>
          <a:p>
            <a:r>
              <a:rPr lang="zh-CN" altLang="en-US" sz="1425" b="1">
                <a:latin typeface="Times New Roman" panose="02020603050405020304" pitchFamily="18" charset="0"/>
              </a:rPr>
              <a:t>可维护性</a:t>
            </a:r>
            <a:endParaRPr lang="zh-CN" altLang="en-US" sz="2400" b="1">
              <a:latin typeface="Times New Roman" panose="02020603050405020304" pitchFamily="18" charset="0"/>
            </a:endParaRPr>
          </a:p>
        </p:txBody>
      </p:sp>
      <p:sp>
        <p:nvSpPr>
          <p:cNvPr id="33080" name="Rectangle 312"/>
          <p:cNvSpPr>
            <a:spLocks noChangeArrowheads="1"/>
          </p:cNvSpPr>
          <p:nvPr/>
        </p:nvSpPr>
        <p:spPr bwMode="auto">
          <a:xfrm>
            <a:off x="2400300" y="4280297"/>
            <a:ext cx="1228725" cy="13097"/>
          </a:xfrm>
          <a:prstGeom prst="rect">
            <a:avLst/>
          </a:prstGeom>
          <a:solidFill>
            <a:srgbClr val="000000"/>
          </a:solidFill>
          <a:ln w="9525">
            <a:noFill/>
            <a:miter lim="800000"/>
            <a:headEnd/>
            <a:tailEnd/>
          </a:ln>
          <a:extLst/>
        </p:spPr>
        <p:txBody>
          <a:bodyPr/>
          <a:lstStyle/>
          <a:p>
            <a:endParaRPr lang="zh-CN" altLang="en-US" sz="1050"/>
          </a:p>
        </p:txBody>
      </p:sp>
      <p:sp>
        <p:nvSpPr>
          <p:cNvPr id="33081" name="Line 313"/>
          <p:cNvSpPr>
            <a:spLocks noChangeShapeType="1"/>
          </p:cNvSpPr>
          <p:nvPr/>
        </p:nvSpPr>
        <p:spPr bwMode="auto">
          <a:xfrm>
            <a:off x="2400300" y="4280298"/>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82" name="Rectangle 314"/>
          <p:cNvSpPr>
            <a:spLocks noChangeArrowheads="1"/>
          </p:cNvSpPr>
          <p:nvPr/>
        </p:nvSpPr>
        <p:spPr bwMode="auto">
          <a:xfrm>
            <a:off x="3629025" y="4280297"/>
            <a:ext cx="15479" cy="13097"/>
          </a:xfrm>
          <a:prstGeom prst="rect">
            <a:avLst/>
          </a:prstGeom>
          <a:solidFill>
            <a:srgbClr val="000000"/>
          </a:solidFill>
          <a:ln w="9525">
            <a:noFill/>
            <a:miter lim="800000"/>
            <a:headEnd/>
            <a:tailEnd/>
          </a:ln>
          <a:extLst/>
        </p:spPr>
        <p:txBody>
          <a:bodyPr/>
          <a:lstStyle/>
          <a:p>
            <a:endParaRPr lang="zh-CN" altLang="en-US" sz="1050"/>
          </a:p>
        </p:txBody>
      </p:sp>
      <p:sp>
        <p:nvSpPr>
          <p:cNvPr id="33083" name="Line 315"/>
          <p:cNvSpPr>
            <a:spLocks noChangeShapeType="1"/>
          </p:cNvSpPr>
          <p:nvPr/>
        </p:nvSpPr>
        <p:spPr bwMode="auto">
          <a:xfrm>
            <a:off x="3629025" y="4280298"/>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84" name="Line 316"/>
          <p:cNvSpPr>
            <a:spLocks noChangeShapeType="1"/>
          </p:cNvSpPr>
          <p:nvPr/>
        </p:nvSpPr>
        <p:spPr bwMode="auto">
          <a:xfrm>
            <a:off x="3629025" y="4280297"/>
            <a:ext cx="1191"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85" name="Rectangle 317"/>
          <p:cNvSpPr>
            <a:spLocks noChangeArrowheads="1"/>
          </p:cNvSpPr>
          <p:nvPr/>
        </p:nvSpPr>
        <p:spPr bwMode="auto">
          <a:xfrm>
            <a:off x="3644503" y="4280297"/>
            <a:ext cx="1290638" cy="13097"/>
          </a:xfrm>
          <a:prstGeom prst="rect">
            <a:avLst/>
          </a:prstGeom>
          <a:solidFill>
            <a:srgbClr val="000000"/>
          </a:solidFill>
          <a:ln w="9525">
            <a:noFill/>
            <a:miter lim="800000"/>
            <a:headEnd/>
            <a:tailEnd/>
          </a:ln>
          <a:extLst/>
        </p:spPr>
        <p:txBody>
          <a:bodyPr/>
          <a:lstStyle/>
          <a:p>
            <a:endParaRPr lang="zh-CN" altLang="en-US" sz="1050"/>
          </a:p>
        </p:txBody>
      </p:sp>
      <p:sp>
        <p:nvSpPr>
          <p:cNvPr id="33086" name="Line 318"/>
          <p:cNvSpPr>
            <a:spLocks noChangeShapeType="1"/>
          </p:cNvSpPr>
          <p:nvPr/>
        </p:nvSpPr>
        <p:spPr bwMode="auto">
          <a:xfrm>
            <a:off x="3644503" y="4280298"/>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87" name="Rectangle 319"/>
          <p:cNvSpPr>
            <a:spLocks noChangeArrowheads="1"/>
          </p:cNvSpPr>
          <p:nvPr/>
        </p:nvSpPr>
        <p:spPr bwMode="auto">
          <a:xfrm>
            <a:off x="4935141" y="4280297"/>
            <a:ext cx="15478" cy="13097"/>
          </a:xfrm>
          <a:prstGeom prst="rect">
            <a:avLst/>
          </a:prstGeom>
          <a:solidFill>
            <a:srgbClr val="000000"/>
          </a:solidFill>
          <a:ln w="9525">
            <a:noFill/>
            <a:miter lim="800000"/>
            <a:headEnd/>
            <a:tailEnd/>
          </a:ln>
          <a:extLst/>
        </p:spPr>
        <p:txBody>
          <a:bodyPr/>
          <a:lstStyle/>
          <a:p>
            <a:endParaRPr lang="zh-CN" altLang="en-US" sz="1050"/>
          </a:p>
        </p:txBody>
      </p:sp>
      <p:sp>
        <p:nvSpPr>
          <p:cNvPr id="33088" name="Line 320"/>
          <p:cNvSpPr>
            <a:spLocks noChangeShapeType="1"/>
          </p:cNvSpPr>
          <p:nvPr/>
        </p:nvSpPr>
        <p:spPr bwMode="auto">
          <a:xfrm>
            <a:off x="4935141" y="4280298"/>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89" name="Line 321"/>
          <p:cNvSpPr>
            <a:spLocks noChangeShapeType="1"/>
          </p:cNvSpPr>
          <p:nvPr/>
        </p:nvSpPr>
        <p:spPr bwMode="auto">
          <a:xfrm>
            <a:off x="4935142" y="4280297"/>
            <a:ext cx="1190" cy="13097"/>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0" name="Rectangle 322"/>
          <p:cNvSpPr>
            <a:spLocks noChangeArrowheads="1"/>
          </p:cNvSpPr>
          <p:nvPr/>
        </p:nvSpPr>
        <p:spPr bwMode="auto">
          <a:xfrm>
            <a:off x="4950619" y="4280297"/>
            <a:ext cx="1664494" cy="13097"/>
          </a:xfrm>
          <a:prstGeom prst="rect">
            <a:avLst/>
          </a:prstGeom>
          <a:solidFill>
            <a:srgbClr val="000000"/>
          </a:solidFill>
          <a:ln w="9525">
            <a:noFill/>
            <a:miter lim="800000"/>
            <a:headEnd/>
            <a:tailEnd/>
          </a:ln>
          <a:extLst/>
        </p:spPr>
        <p:txBody>
          <a:bodyPr/>
          <a:lstStyle/>
          <a:p>
            <a:endParaRPr lang="zh-CN" altLang="en-US" sz="1050"/>
          </a:p>
        </p:txBody>
      </p:sp>
      <p:sp>
        <p:nvSpPr>
          <p:cNvPr id="33091" name="Line 323"/>
          <p:cNvSpPr>
            <a:spLocks noChangeShapeType="1"/>
          </p:cNvSpPr>
          <p:nvPr/>
        </p:nvSpPr>
        <p:spPr bwMode="auto">
          <a:xfrm>
            <a:off x="4950619" y="4280298"/>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2" name="Rectangle 324"/>
          <p:cNvSpPr>
            <a:spLocks noChangeArrowheads="1"/>
          </p:cNvSpPr>
          <p:nvPr/>
        </p:nvSpPr>
        <p:spPr bwMode="auto">
          <a:xfrm>
            <a:off x="2400300" y="4537472"/>
            <a:ext cx="1228725" cy="14288"/>
          </a:xfrm>
          <a:prstGeom prst="rect">
            <a:avLst/>
          </a:prstGeom>
          <a:solidFill>
            <a:srgbClr val="000000"/>
          </a:solidFill>
          <a:ln w="9525">
            <a:noFill/>
            <a:miter lim="800000"/>
            <a:headEnd/>
            <a:tailEnd/>
          </a:ln>
          <a:extLst/>
        </p:spPr>
        <p:txBody>
          <a:bodyPr/>
          <a:lstStyle/>
          <a:p>
            <a:endParaRPr lang="zh-CN" altLang="en-US" sz="1050"/>
          </a:p>
        </p:txBody>
      </p:sp>
      <p:sp>
        <p:nvSpPr>
          <p:cNvPr id="33093" name="Line 325"/>
          <p:cNvSpPr>
            <a:spLocks noChangeShapeType="1"/>
          </p:cNvSpPr>
          <p:nvPr/>
        </p:nvSpPr>
        <p:spPr bwMode="auto">
          <a:xfrm>
            <a:off x="2400300" y="4537473"/>
            <a:ext cx="1228725"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4" name="Rectangle 326"/>
          <p:cNvSpPr>
            <a:spLocks noChangeArrowheads="1"/>
          </p:cNvSpPr>
          <p:nvPr/>
        </p:nvSpPr>
        <p:spPr bwMode="auto">
          <a:xfrm>
            <a:off x="3629025" y="4293394"/>
            <a:ext cx="15479" cy="244079"/>
          </a:xfrm>
          <a:prstGeom prst="rect">
            <a:avLst/>
          </a:prstGeom>
          <a:solidFill>
            <a:srgbClr val="000000"/>
          </a:solidFill>
          <a:ln w="9525">
            <a:noFill/>
            <a:miter lim="800000"/>
            <a:headEnd/>
            <a:tailEnd/>
          </a:ln>
          <a:extLst/>
        </p:spPr>
        <p:txBody>
          <a:bodyPr/>
          <a:lstStyle/>
          <a:p>
            <a:endParaRPr lang="zh-CN" altLang="en-US" sz="1050"/>
          </a:p>
        </p:txBody>
      </p:sp>
      <p:sp>
        <p:nvSpPr>
          <p:cNvPr id="33095" name="Line 327"/>
          <p:cNvSpPr>
            <a:spLocks noChangeShapeType="1"/>
          </p:cNvSpPr>
          <p:nvPr/>
        </p:nvSpPr>
        <p:spPr bwMode="auto">
          <a:xfrm>
            <a:off x="3629025" y="4293394"/>
            <a:ext cx="1191" cy="244079"/>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6" name="Rectangle 328"/>
          <p:cNvSpPr>
            <a:spLocks noChangeArrowheads="1"/>
          </p:cNvSpPr>
          <p:nvPr/>
        </p:nvSpPr>
        <p:spPr bwMode="auto">
          <a:xfrm>
            <a:off x="3629025" y="4537472"/>
            <a:ext cx="15479" cy="14288"/>
          </a:xfrm>
          <a:prstGeom prst="rect">
            <a:avLst/>
          </a:prstGeom>
          <a:solidFill>
            <a:srgbClr val="000000"/>
          </a:solidFill>
          <a:ln w="9525">
            <a:noFill/>
            <a:miter lim="800000"/>
            <a:headEnd/>
            <a:tailEnd/>
          </a:ln>
          <a:extLst/>
        </p:spPr>
        <p:txBody>
          <a:bodyPr/>
          <a:lstStyle/>
          <a:p>
            <a:endParaRPr lang="zh-CN" altLang="en-US" sz="1050"/>
          </a:p>
        </p:txBody>
      </p:sp>
      <p:sp>
        <p:nvSpPr>
          <p:cNvPr id="33097" name="Line 329"/>
          <p:cNvSpPr>
            <a:spLocks noChangeShapeType="1"/>
          </p:cNvSpPr>
          <p:nvPr/>
        </p:nvSpPr>
        <p:spPr bwMode="auto">
          <a:xfrm>
            <a:off x="3629025" y="4537473"/>
            <a:ext cx="15479"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8" name="Line 330"/>
          <p:cNvSpPr>
            <a:spLocks noChangeShapeType="1"/>
          </p:cNvSpPr>
          <p:nvPr/>
        </p:nvSpPr>
        <p:spPr bwMode="auto">
          <a:xfrm>
            <a:off x="3629025" y="4537472"/>
            <a:ext cx="1191" cy="1428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099" name="Rectangle 331"/>
          <p:cNvSpPr>
            <a:spLocks noChangeArrowheads="1"/>
          </p:cNvSpPr>
          <p:nvPr/>
        </p:nvSpPr>
        <p:spPr bwMode="auto">
          <a:xfrm>
            <a:off x="3644503" y="4537472"/>
            <a:ext cx="1290638" cy="14288"/>
          </a:xfrm>
          <a:prstGeom prst="rect">
            <a:avLst/>
          </a:prstGeom>
          <a:solidFill>
            <a:srgbClr val="000000"/>
          </a:solidFill>
          <a:ln w="9525">
            <a:noFill/>
            <a:miter lim="800000"/>
            <a:headEnd/>
            <a:tailEnd/>
          </a:ln>
          <a:extLst/>
        </p:spPr>
        <p:txBody>
          <a:bodyPr/>
          <a:lstStyle/>
          <a:p>
            <a:endParaRPr lang="zh-CN" altLang="en-US" sz="1050"/>
          </a:p>
        </p:txBody>
      </p:sp>
      <p:sp>
        <p:nvSpPr>
          <p:cNvPr id="33100" name="Line 332"/>
          <p:cNvSpPr>
            <a:spLocks noChangeShapeType="1"/>
          </p:cNvSpPr>
          <p:nvPr/>
        </p:nvSpPr>
        <p:spPr bwMode="auto">
          <a:xfrm>
            <a:off x="3644503" y="4537473"/>
            <a:ext cx="129063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101" name="Rectangle 333"/>
          <p:cNvSpPr>
            <a:spLocks noChangeArrowheads="1"/>
          </p:cNvSpPr>
          <p:nvPr/>
        </p:nvSpPr>
        <p:spPr bwMode="auto">
          <a:xfrm>
            <a:off x="4935141" y="4293394"/>
            <a:ext cx="15478" cy="244079"/>
          </a:xfrm>
          <a:prstGeom prst="rect">
            <a:avLst/>
          </a:prstGeom>
          <a:solidFill>
            <a:srgbClr val="000000"/>
          </a:solidFill>
          <a:ln w="9525">
            <a:noFill/>
            <a:miter lim="800000"/>
            <a:headEnd/>
            <a:tailEnd/>
          </a:ln>
          <a:extLst/>
        </p:spPr>
        <p:txBody>
          <a:bodyPr/>
          <a:lstStyle/>
          <a:p>
            <a:endParaRPr lang="zh-CN" altLang="en-US" sz="1050"/>
          </a:p>
        </p:txBody>
      </p:sp>
      <p:sp>
        <p:nvSpPr>
          <p:cNvPr id="33102" name="Line 334"/>
          <p:cNvSpPr>
            <a:spLocks noChangeShapeType="1"/>
          </p:cNvSpPr>
          <p:nvPr/>
        </p:nvSpPr>
        <p:spPr bwMode="auto">
          <a:xfrm>
            <a:off x="4935142" y="4293394"/>
            <a:ext cx="1190" cy="244079"/>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103" name="Rectangle 335"/>
          <p:cNvSpPr>
            <a:spLocks noChangeArrowheads="1"/>
          </p:cNvSpPr>
          <p:nvPr/>
        </p:nvSpPr>
        <p:spPr bwMode="auto">
          <a:xfrm>
            <a:off x="4935141" y="4537472"/>
            <a:ext cx="15478" cy="14288"/>
          </a:xfrm>
          <a:prstGeom prst="rect">
            <a:avLst/>
          </a:prstGeom>
          <a:solidFill>
            <a:srgbClr val="000000"/>
          </a:solidFill>
          <a:ln w="9525">
            <a:noFill/>
            <a:miter lim="800000"/>
            <a:headEnd/>
            <a:tailEnd/>
          </a:ln>
          <a:extLst/>
        </p:spPr>
        <p:txBody>
          <a:bodyPr/>
          <a:lstStyle/>
          <a:p>
            <a:endParaRPr lang="zh-CN" altLang="en-US" sz="1050"/>
          </a:p>
        </p:txBody>
      </p:sp>
      <p:sp>
        <p:nvSpPr>
          <p:cNvPr id="33104" name="Line 336"/>
          <p:cNvSpPr>
            <a:spLocks noChangeShapeType="1"/>
          </p:cNvSpPr>
          <p:nvPr/>
        </p:nvSpPr>
        <p:spPr bwMode="auto">
          <a:xfrm>
            <a:off x="4935141" y="4537473"/>
            <a:ext cx="15478"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105" name="Line 337"/>
          <p:cNvSpPr>
            <a:spLocks noChangeShapeType="1"/>
          </p:cNvSpPr>
          <p:nvPr/>
        </p:nvSpPr>
        <p:spPr bwMode="auto">
          <a:xfrm>
            <a:off x="4935142" y="4537472"/>
            <a:ext cx="1190" cy="14288"/>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33106" name="Rectangle 338"/>
          <p:cNvSpPr>
            <a:spLocks noChangeArrowheads="1"/>
          </p:cNvSpPr>
          <p:nvPr/>
        </p:nvSpPr>
        <p:spPr bwMode="auto">
          <a:xfrm>
            <a:off x="4950619" y="4537472"/>
            <a:ext cx="1664494" cy="14288"/>
          </a:xfrm>
          <a:prstGeom prst="rect">
            <a:avLst/>
          </a:prstGeom>
          <a:solidFill>
            <a:srgbClr val="000000"/>
          </a:solidFill>
          <a:ln w="9525">
            <a:noFill/>
            <a:miter lim="800000"/>
            <a:headEnd/>
            <a:tailEnd/>
          </a:ln>
          <a:extLst/>
        </p:spPr>
        <p:txBody>
          <a:bodyPr/>
          <a:lstStyle/>
          <a:p>
            <a:endParaRPr lang="zh-CN" altLang="en-US" sz="1050"/>
          </a:p>
        </p:txBody>
      </p:sp>
      <p:sp>
        <p:nvSpPr>
          <p:cNvPr id="33107" name="Line 339"/>
          <p:cNvSpPr>
            <a:spLocks noChangeShapeType="1"/>
          </p:cNvSpPr>
          <p:nvPr/>
        </p:nvSpPr>
        <p:spPr bwMode="auto">
          <a:xfrm>
            <a:off x="4950619" y="4537473"/>
            <a:ext cx="1664494" cy="2381"/>
          </a:xfrm>
          <a:prstGeom prst="line">
            <a:avLst/>
          </a:prstGeom>
          <a:noFill/>
          <a:ln w="0">
            <a:noFill/>
            <a:round/>
            <a:headEnd/>
            <a:tailEnd/>
          </a:ln>
          <a:extLst>
            <a:ext uri="{909E8E84-426E-40DD-AFC4-6F175D3DCCD1}">
              <a14:hiddenFill xmlns:a14="http://schemas.microsoft.com/office/drawing/2010/main">
                <a:noFill/>
              </a14:hiddenFill>
            </a:ext>
          </a:extLst>
        </p:spPr>
        <p:txBody>
          <a:bodyPr/>
          <a:lstStyle/>
          <a:p>
            <a:endParaRPr lang="zh-CN" altLang="en-US" sz="1050"/>
          </a:p>
        </p:txBody>
      </p:sp>
    </p:spTree>
    <p:extLst>
      <p:ext uri="{BB962C8B-B14F-4D97-AF65-F5344CB8AC3E}">
        <p14:creationId xmlns:p14="http://schemas.microsoft.com/office/powerpoint/2010/main" val="256247192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idx="1"/>
          </p:nvPr>
        </p:nvSpPr>
        <p:spPr>
          <a:xfrm>
            <a:off x="1485900" y="342900"/>
            <a:ext cx="6172200" cy="3028521"/>
          </a:xfrm>
        </p:spPr>
        <p:txBody>
          <a:bodyPr/>
          <a:lstStyle/>
          <a:p>
            <a:r>
              <a:rPr lang="zh-CN" altLang="en-US" b="1">
                <a:latin typeface="Times New Roman" panose="02020603050405020304" pitchFamily="18" charset="0"/>
              </a:rPr>
              <a:t>然后，用下式计算技术因素对软件规模的综合影响程度</a:t>
            </a:r>
            <a:r>
              <a:rPr lang="en-US" altLang="zh-CN" b="1">
                <a:latin typeface="Times New Roman" panose="02020603050405020304" pitchFamily="18" charset="0"/>
              </a:rPr>
              <a:t>DI</a:t>
            </a:r>
            <a:r>
              <a:rPr lang="zh-CN" altLang="en-US" b="1">
                <a:latin typeface="Times New Roman" panose="02020603050405020304" pitchFamily="18" charset="0"/>
              </a:rPr>
              <a:t>：</a:t>
            </a:r>
          </a:p>
          <a:p>
            <a:pPr>
              <a:buFont typeface="Wingdings" panose="05000000000000000000" pitchFamily="2" charset="2"/>
              <a:buNone/>
            </a:pPr>
            <a:endParaRPr lang="zh-CN" altLang="en-US" b="1">
              <a:latin typeface="Times New Roman" panose="02020603050405020304" pitchFamily="18" charset="0"/>
            </a:endParaRPr>
          </a:p>
          <a:p>
            <a:pPr>
              <a:buFont typeface="Wingdings" panose="05000000000000000000" pitchFamily="2" charset="2"/>
              <a:buNone/>
            </a:pPr>
            <a:r>
              <a:rPr lang="zh-CN" altLang="en-US" b="1">
                <a:latin typeface="Times New Roman" panose="02020603050405020304" pitchFamily="18" charset="0"/>
              </a:rPr>
              <a:t>          </a:t>
            </a:r>
          </a:p>
          <a:p>
            <a:r>
              <a:rPr lang="zh-CN" altLang="en-US" b="1">
                <a:latin typeface="Times New Roman" panose="02020603050405020304" pitchFamily="18" charset="0"/>
              </a:rPr>
              <a:t>技术复杂性因子</a:t>
            </a:r>
            <a:r>
              <a:rPr lang="en-US" altLang="zh-CN" b="1">
                <a:latin typeface="Times New Roman" panose="02020603050405020304" pitchFamily="18" charset="0"/>
              </a:rPr>
              <a:t>TCF</a:t>
            </a:r>
            <a:r>
              <a:rPr lang="zh-CN" altLang="en-US" b="1">
                <a:latin typeface="Times New Roman" panose="02020603050405020304" pitchFamily="18" charset="0"/>
              </a:rPr>
              <a:t>由下式计算： </a:t>
            </a:r>
          </a:p>
          <a:p>
            <a:pPr algn="ctr">
              <a:buFont typeface="Wingdings" panose="05000000000000000000" pitchFamily="2" charset="2"/>
              <a:buNone/>
            </a:pPr>
            <a:r>
              <a:rPr lang="en-US" altLang="zh-CN" b="1">
                <a:latin typeface="Times New Roman" panose="02020603050405020304" pitchFamily="18" charset="0"/>
              </a:rPr>
              <a:t>TCF = 0.65 + 0.01 × DI</a:t>
            </a:r>
          </a:p>
          <a:p>
            <a:r>
              <a:rPr lang="zh-CN" altLang="en-US" b="1">
                <a:latin typeface="Times New Roman" panose="02020603050405020304" pitchFamily="18" charset="0"/>
              </a:rPr>
              <a:t>因为</a:t>
            </a:r>
            <a:r>
              <a:rPr lang="en-US" altLang="zh-CN" b="1">
                <a:latin typeface="Times New Roman" panose="02020603050405020304" pitchFamily="18" charset="0"/>
              </a:rPr>
              <a:t>DI</a:t>
            </a:r>
            <a:r>
              <a:rPr lang="zh-CN" altLang="en-US" b="1">
                <a:latin typeface="Times New Roman" panose="02020603050405020304" pitchFamily="18" charset="0"/>
              </a:rPr>
              <a:t>的值在</a:t>
            </a:r>
            <a:r>
              <a:rPr lang="en-US" altLang="zh-CN" b="1">
                <a:latin typeface="Times New Roman" panose="02020603050405020304" pitchFamily="18" charset="0"/>
              </a:rPr>
              <a:t>0~70</a:t>
            </a:r>
            <a:r>
              <a:rPr lang="zh-CN" altLang="en-US" b="1">
                <a:latin typeface="Times New Roman" panose="02020603050405020304" pitchFamily="18" charset="0"/>
              </a:rPr>
              <a:t>之间，所以</a:t>
            </a:r>
            <a:r>
              <a:rPr lang="en-US" altLang="zh-CN" b="1">
                <a:latin typeface="Times New Roman" panose="02020603050405020304" pitchFamily="18" charset="0"/>
              </a:rPr>
              <a:t>TCF</a:t>
            </a:r>
            <a:r>
              <a:rPr lang="zh-CN" altLang="en-US" b="1">
                <a:latin typeface="Times New Roman" panose="02020603050405020304" pitchFamily="18" charset="0"/>
              </a:rPr>
              <a:t>的值在</a:t>
            </a:r>
            <a:r>
              <a:rPr lang="en-US" altLang="zh-CN" b="1">
                <a:latin typeface="Times New Roman" panose="02020603050405020304" pitchFamily="18" charset="0"/>
              </a:rPr>
              <a:t>0.65~1.35</a:t>
            </a:r>
            <a:r>
              <a:rPr lang="zh-CN" altLang="en-US" b="1">
                <a:latin typeface="Times New Roman" panose="02020603050405020304" pitchFamily="18" charset="0"/>
              </a:rPr>
              <a:t>之间。</a:t>
            </a:r>
          </a:p>
        </p:txBody>
      </p:sp>
      <p:sp>
        <p:nvSpPr>
          <p:cNvPr id="33796" name="Rectangle 4"/>
          <p:cNvSpPr>
            <a:spLocks noChangeArrowheads="1"/>
          </p:cNvSpPr>
          <p:nvPr/>
        </p:nvSpPr>
        <p:spPr bwMode="auto">
          <a:xfrm>
            <a:off x="1143001" y="-126958"/>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050"/>
          </a:p>
        </p:txBody>
      </p:sp>
      <p:sp>
        <p:nvSpPr>
          <p:cNvPr id="33798" name="Rectangle 6"/>
          <p:cNvSpPr>
            <a:spLocks noChangeArrowheads="1"/>
          </p:cNvSpPr>
          <p:nvPr/>
        </p:nvSpPr>
        <p:spPr bwMode="auto">
          <a:xfrm>
            <a:off x="1143001" y="2301918"/>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050"/>
          </a:p>
        </p:txBody>
      </p:sp>
      <mc:AlternateContent xmlns:mc="http://schemas.openxmlformats.org/markup-compatibility/2006">
        <mc:Choice xmlns:a14="http://schemas.microsoft.com/office/drawing/2010/main" Requires="a14">
          <p:sp>
            <p:nvSpPr>
              <p:cNvPr id="33797" name="Object 5"/>
              <p:cNvSpPr txBox="1"/>
              <p:nvPr/>
            </p:nvSpPr>
            <p:spPr bwMode="auto">
              <a:xfrm>
                <a:off x="3886200" y="1085850"/>
                <a:ext cx="1371600" cy="831850"/>
              </a:xfrm>
              <a:prstGeom prst="rect">
                <a:avLst/>
              </a:prstGeom>
              <a:noFill/>
              <a:ex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chemeClr val="tx1"/>
                          </a:solidFill>
                          <a:latin typeface="Cambria Math" panose="02040503050406030204" pitchFamily="18" charset="0"/>
                        </a:rPr>
                        <m:t>DI</m:t>
                      </m:r>
                      <m:r>
                        <a:rPr lang="zh-CN" altLang="en-US" i="1" smtClean="0">
                          <a:solidFill>
                            <a:schemeClr val="tx1"/>
                          </a:solidFill>
                          <a:latin typeface="Cambria Math" panose="02040503050406030204" pitchFamily="18" charset="0"/>
                        </a:rPr>
                        <m:t>=</m:t>
                      </m:r>
                      <m:nary>
                        <m:naryPr>
                          <m:chr m:val="∑"/>
                          <m:ctrlPr>
                            <a:rPr lang="zh-CN" altLang="en-US" i="1">
                              <a:solidFill>
                                <a:schemeClr val="tx1"/>
                              </a:solidFill>
                              <a:latin typeface="Cambria Math" panose="02040503050406030204" pitchFamily="18" charset="0"/>
                            </a:rPr>
                          </m:ctrlPr>
                        </m:naryPr>
                        <m:sub>
                          <m:r>
                            <m:rPr>
                              <m:sty m:val="p"/>
                            </m:rPr>
                            <a:rPr lang="zh-CN" altLang="en-US" i="1">
                              <a:solidFill>
                                <a:schemeClr val="tx1"/>
                              </a:solidFill>
                              <a:latin typeface="Cambria Math" panose="02040503050406030204" pitchFamily="18" charset="0"/>
                            </a:rPr>
                            <m:t>i</m:t>
                          </m:r>
                          <m:r>
                            <a:rPr lang="zh-CN" altLang="en-US" i="1">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14</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𝐹</m:t>
                              </m:r>
                            </m:e>
                            <m:sub>
                              <m:r>
                                <m:rPr>
                                  <m:sty m:val="p"/>
                                </m:rPr>
                                <a:rPr lang="zh-CN" altLang="en-US" i="1">
                                  <a:solidFill>
                                    <a:schemeClr val="tx1"/>
                                  </a:solidFill>
                                  <a:latin typeface="Cambria Math" panose="02040503050406030204" pitchFamily="18" charset="0"/>
                                </a:rPr>
                                <m:t>i</m:t>
                              </m:r>
                            </m:sub>
                          </m:sSub>
                        </m:e>
                      </m:nary>
                    </m:oMath>
                  </m:oMathPara>
                </a14:m>
                <a:endParaRPr lang="zh-CN" altLang="en-US" dirty="0">
                  <a:solidFill>
                    <a:schemeClr val="tx1"/>
                  </a:solidFill>
                </a:endParaRPr>
              </a:p>
            </p:txBody>
          </p:sp>
        </mc:Choice>
        <mc:Fallback>
          <p:sp>
            <p:nvSpPr>
              <p:cNvPr id="33797" name="Object 5"/>
              <p:cNvSpPr txBox="1">
                <a:spLocks noRot="1" noChangeAspect="1" noMove="1" noResize="1" noEditPoints="1" noAdjustHandles="1" noChangeArrowheads="1" noChangeShapeType="1" noTextEdit="1"/>
              </p:cNvSpPr>
              <p:nvPr/>
            </p:nvSpPr>
            <p:spPr bwMode="auto">
              <a:xfrm>
                <a:off x="3886200" y="1085850"/>
                <a:ext cx="1371600" cy="831850"/>
              </a:xfrm>
              <a:prstGeom prst="rect">
                <a:avLst/>
              </a:prstGeom>
              <a:blipFill>
                <a:blip r:embed="rId2"/>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1385736971"/>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idx="1"/>
          </p:nvPr>
        </p:nvSpPr>
        <p:spPr>
          <a:xfrm>
            <a:off x="1485900" y="342900"/>
            <a:ext cx="6172200" cy="3323987"/>
          </a:xfrm>
        </p:spPr>
        <p:txBody>
          <a:bodyPr/>
          <a:lstStyle/>
          <a:p>
            <a:pPr>
              <a:lnSpc>
                <a:spcPct val="120000"/>
              </a:lnSpc>
              <a:buFont typeface="Wingdings" panose="05000000000000000000" pitchFamily="2" charset="2"/>
              <a:buNone/>
            </a:pPr>
            <a:r>
              <a:rPr lang="en-US" altLang="zh-CN" b="1">
                <a:latin typeface="Times New Roman" panose="02020603050405020304" pitchFamily="18" charset="0"/>
              </a:rPr>
              <a:t>(3) </a:t>
            </a:r>
            <a:r>
              <a:rPr lang="zh-CN" altLang="en-US" b="1">
                <a:latin typeface="Times New Roman" panose="02020603050405020304" pitchFamily="18" charset="0"/>
              </a:rPr>
              <a:t>计算功能点数</a:t>
            </a:r>
            <a:r>
              <a:rPr lang="en-US" altLang="zh-CN" b="1">
                <a:latin typeface="Times New Roman" panose="02020603050405020304" pitchFamily="18" charset="0"/>
              </a:rPr>
              <a:t>FP</a:t>
            </a:r>
          </a:p>
          <a:p>
            <a:pPr algn="ctr">
              <a:lnSpc>
                <a:spcPct val="120000"/>
              </a:lnSpc>
              <a:buFont typeface="Wingdings" panose="05000000000000000000" pitchFamily="2" charset="2"/>
              <a:buNone/>
            </a:pPr>
            <a:r>
              <a:rPr lang="en-US" altLang="zh-CN" b="1">
                <a:latin typeface="Times New Roman" panose="02020603050405020304" pitchFamily="18" charset="0"/>
              </a:rPr>
              <a:t>FP = UFP × TCF</a:t>
            </a:r>
          </a:p>
          <a:p>
            <a:pPr>
              <a:lnSpc>
                <a:spcPct val="120000"/>
              </a:lnSpc>
            </a:pPr>
            <a:r>
              <a:rPr lang="zh-CN" altLang="en-US" b="1">
                <a:latin typeface="Times New Roman" panose="02020603050405020304" pitchFamily="18" charset="0"/>
              </a:rPr>
              <a:t>功能点技术优点：与所用的编程语言无关，比代码行技术更合理。</a:t>
            </a:r>
          </a:p>
          <a:p>
            <a:pPr>
              <a:lnSpc>
                <a:spcPct val="120000"/>
              </a:lnSpc>
            </a:pPr>
            <a:r>
              <a:rPr lang="zh-CN" altLang="en-US" b="1">
                <a:latin typeface="Times New Roman" panose="02020603050405020304" pitchFamily="18" charset="0"/>
              </a:rPr>
              <a:t>功能点技术缺点：在判断信息域特性复杂级别和技术因素的影响程度时主观因素较大，对经验依赖性较强。</a:t>
            </a:r>
            <a:r>
              <a:rPr lang="zh-CN" altLang="en-US">
                <a:latin typeface="Times New Roman" panose="02020603050405020304" pitchFamily="18" charset="0"/>
              </a:rPr>
              <a:t> </a:t>
            </a:r>
          </a:p>
        </p:txBody>
      </p:sp>
    </p:spTree>
    <p:extLst>
      <p:ext uri="{BB962C8B-B14F-4D97-AF65-F5344CB8AC3E}">
        <p14:creationId xmlns:p14="http://schemas.microsoft.com/office/powerpoint/2010/main" val="57519788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r>
              <a:rPr lang="en-US" altLang="zh-CN" b="1">
                <a:latin typeface="Times New Roman" panose="02020603050405020304" pitchFamily="18" charset="0"/>
              </a:rPr>
              <a:t>13.2  </a:t>
            </a:r>
            <a:r>
              <a:rPr lang="zh-CN" altLang="en-US" b="1">
                <a:latin typeface="Times New Roman" panose="02020603050405020304" pitchFamily="18" charset="0"/>
              </a:rPr>
              <a:t>工作量估算</a:t>
            </a:r>
          </a:p>
        </p:txBody>
      </p:sp>
      <p:sp>
        <p:nvSpPr>
          <p:cNvPr id="11267" name="Rectangle 3"/>
          <p:cNvSpPr>
            <a:spLocks noGrp="1" noChangeArrowheads="1"/>
          </p:cNvSpPr>
          <p:nvPr>
            <p:ph idx="1"/>
          </p:nvPr>
        </p:nvSpPr>
        <p:spPr>
          <a:xfrm>
            <a:off x="389436" y="1085852"/>
            <a:ext cx="8363938" cy="2068259"/>
          </a:xfrm>
        </p:spPr>
        <p:txBody>
          <a:bodyPr/>
          <a:lstStyle/>
          <a:p>
            <a:r>
              <a:rPr lang="zh-CN" altLang="en-US" b="1">
                <a:latin typeface="Times New Roman" panose="02020603050405020304" pitchFamily="18" charset="0"/>
              </a:rPr>
              <a:t>软件估算模型使用由经验导出的公式来预测软件开发工作量，工作量是软件规模</a:t>
            </a:r>
            <a:r>
              <a:rPr lang="en-US" altLang="zh-CN" b="1">
                <a:latin typeface="Times New Roman" panose="02020603050405020304" pitchFamily="18" charset="0"/>
              </a:rPr>
              <a:t>(KLOC</a:t>
            </a:r>
            <a:r>
              <a:rPr lang="zh-CN" altLang="en-US" b="1">
                <a:latin typeface="Times New Roman" panose="02020603050405020304" pitchFamily="18" charset="0"/>
              </a:rPr>
              <a:t>或</a:t>
            </a:r>
            <a:r>
              <a:rPr lang="en-US" altLang="zh-CN" b="1">
                <a:latin typeface="Times New Roman" panose="02020603050405020304" pitchFamily="18" charset="0"/>
              </a:rPr>
              <a:t>FP)</a:t>
            </a:r>
            <a:r>
              <a:rPr lang="zh-CN" altLang="en-US" b="1">
                <a:latin typeface="Times New Roman" panose="02020603050405020304" pitchFamily="18" charset="0"/>
              </a:rPr>
              <a:t>的函数，工作量的单位通常是人月</a:t>
            </a:r>
            <a:r>
              <a:rPr lang="en-US" altLang="zh-CN" b="1">
                <a:latin typeface="Times New Roman" panose="02020603050405020304" pitchFamily="18" charset="0"/>
              </a:rPr>
              <a:t>(pm)</a:t>
            </a:r>
            <a:r>
              <a:rPr lang="zh-CN" altLang="en-US" b="1">
                <a:latin typeface="Times New Roman" panose="02020603050405020304" pitchFamily="18" charset="0"/>
              </a:rPr>
              <a:t>。</a:t>
            </a:r>
          </a:p>
          <a:p>
            <a:r>
              <a:rPr lang="zh-CN" altLang="en-US" b="1">
                <a:latin typeface="Times New Roman" panose="02020603050405020304" pitchFamily="18" charset="0"/>
              </a:rPr>
              <a:t>支持大多数估算模型的经验数据，都是从有限个项目的样本集中总结出来的，因此，没有一个估算模型可以适用于所有类型的软件和开发环境。</a:t>
            </a:r>
            <a:r>
              <a:rPr lang="zh-CN" altLang="en-US">
                <a:latin typeface="Times New Roman" panose="02020603050405020304" pitchFamily="18" charset="0"/>
              </a:rPr>
              <a:t> </a:t>
            </a:r>
          </a:p>
        </p:txBody>
      </p:sp>
    </p:spTree>
    <p:extLst>
      <p:ext uri="{BB962C8B-B14F-4D97-AF65-F5344CB8AC3E}">
        <p14:creationId xmlns:p14="http://schemas.microsoft.com/office/powerpoint/2010/main" val="1430796071"/>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zh-CN" b="1">
                <a:latin typeface="Times New Roman" panose="02020603050405020304" pitchFamily="18" charset="0"/>
              </a:rPr>
              <a:t>13.2.1  </a:t>
            </a:r>
            <a:r>
              <a:rPr lang="zh-CN" altLang="en-US" b="1">
                <a:latin typeface="Times New Roman" panose="02020603050405020304" pitchFamily="18" charset="0"/>
              </a:rPr>
              <a:t>静态单变量模型</a:t>
            </a:r>
          </a:p>
        </p:txBody>
      </p:sp>
      <p:sp>
        <p:nvSpPr>
          <p:cNvPr id="50179" name="Rectangle 3"/>
          <p:cNvSpPr>
            <a:spLocks noGrp="1" noChangeArrowheads="1"/>
          </p:cNvSpPr>
          <p:nvPr>
            <p:ph idx="1"/>
          </p:nvPr>
        </p:nvSpPr>
        <p:spPr>
          <a:xfrm>
            <a:off x="389436" y="1085852"/>
            <a:ext cx="8363938" cy="2880789"/>
          </a:xfrm>
        </p:spPr>
        <p:txBody>
          <a:bodyPr/>
          <a:lstStyle/>
          <a:p>
            <a:pPr>
              <a:lnSpc>
                <a:spcPct val="140000"/>
              </a:lnSpc>
            </a:pPr>
            <a:r>
              <a:rPr lang="zh-CN" altLang="en-US" b="1">
                <a:latin typeface="Times New Roman" panose="02020603050405020304" pitchFamily="18" charset="0"/>
              </a:rPr>
              <a:t>总体结构形式如下： </a:t>
            </a:r>
          </a:p>
          <a:p>
            <a:pPr algn="ctr">
              <a:lnSpc>
                <a:spcPct val="140000"/>
              </a:lnSpc>
              <a:buFont typeface="Wingdings" panose="05000000000000000000" pitchFamily="2" charset="2"/>
              <a:buNone/>
            </a:pPr>
            <a:r>
              <a:rPr lang="en-US" altLang="zh-CN" b="1" i="1">
                <a:latin typeface="Times New Roman" panose="02020603050405020304" pitchFamily="18" charset="0"/>
              </a:rPr>
              <a:t>E</a:t>
            </a:r>
            <a:r>
              <a:rPr lang="en-US" altLang="zh-CN" b="1">
                <a:latin typeface="Times New Roman" panose="02020603050405020304" pitchFamily="18" charset="0"/>
              </a:rPr>
              <a:t> = </a:t>
            </a:r>
            <a:r>
              <a:rPr lang="en-US" altLang="zh-CN" b="1" i="1">
                <a:latin typeface="Times New Roman" panose="02020603050405020304" pitchFamily="18" charset="0"/>
              </a:rPr>
              <a:t>A</a:t>
            </a:r>
            <a:r>
              <a:rPr lang="en-US" altLang="zh-CN" b="1">
                <a:latin typeface="Times New Roman" panose="02020603050405020304" pitchFamily="18" charset="0"/>
              </a:rPr>
              <a:t> + </a:t>
            </a:r>
            <a:r>
              <a:rPr lang="en-US" altLang="zh-CN" b="1" i="1">
                <a:latin typeface="Times New Roman" panose="02020603050405020304" pitchFamily="18" charset="0"/>
              </a:rPr>
              <a:t>B</a:t>
            </a:r>
            <a:r>
              <a:rPr lang="en-US" altLang="zh-CN" b="1">
                <a:latin typeface="Times New Roman" panose="02020603050405020304" pitchFamily="18" charset="0"/>
              </a:rPr>
              <a:t> × (</a:t>
            </a:r>
            <a:r>
              <a:rPr lang="en-US" altLang="zh-CN" b="1" i="1">
                <a:latin typeface="Times New Roman" panose="02020603050405020304" pitchFamily="18" charset="0"/>
              </a:rPr>
              <a:t>ev</a:t>
            </a:r>
            <a:r>
              <a:rPr lang="en-US" altLang="zh-CN" b="1">
                <a:latin typeface="Times New Roman" panose="02020603050405020304" pitchFamily="18" charset="0"/>
              </a:rPr>
              <a:t>) </a:t>
            </a:r>
            <a:r>
              <a:rPr lang="en-US" altLang="zh-CN" b="1" i="1">
                <a:latin typeface="Times New Roman" panose="02020603050405020304" pitchFamily="18" charset="0"/>
              </a:rPr>
              <a:t>C</a:t>
            </a:r>
          </a:p>
          <a:p>
            <a:pPr>
              <a:lnSpc>
                <a:spcPct val="140000"/>
              </a:lnSpc>
            </a:pPr>
            <a:r>
              <a:rPr lang="zh-CN" altLang="en-US" b="1">
                <a:latin typeface="Times New Roman" panose="02020603050405020304" pitchFamily="18" charset="0"/>
              </a:rPr>
              <a:t>其中，</a:t>
            </a:r>
            <a:r>
              <a:rPr lang="en-US" altLang="zh-CN" b="1" i="1">
                <a:latin typeface="Times New Roman" panose="02020603050405020304" pitchFamily="18" charset="0"/>
              </a:rPr>
              <a:t>A</a:t>
            </a:r>
            <a:r>
              <a:rPr lang="zh-CN" altLang="en-US" b="1">
                <a:latin typeface="Times New Roman" panose="02020603050405020304" pitchFamily="18" charset="0"/>
              </a:rPr>
              <a:t>、</a:t>
            </a:r>
            <a:r>
              <a:rPr lang="en-US" altLang="zh-CN" b="1" i="1">
                <a:latin typeface="Times New Roman" panose="02020603050405020304" pitchFamily="18" charset="0"/>
              </a:rPr>
              <a:t>B</a:t>
            </a:r>
            <a:r>
              <a:rPr lang="zh-CN" altLang="en-US" b="1">
                <a:latin typeface="Times New Roman" panose="02020603050405020304" pitchFamily="18" charset="0"/>
              </a:rPr>
              <a:t>和</a:t>
            </a:r>
            <a:r>
              <a:rPr lang="en-US" altLang="zh-CN" b="1" i="1">
                <a:latin typeface="Times New Roman" panose="02020603050405020304" pitchFamily="18" charset="0"/>
              </a:rPr>
              <a:t>C</a:t>
            </a:r>
            <a:r>
              <a:rPr lang="zh-CN" altLang="en-US" b="1">
                <a:latin typeface="Times New Roman" panose="02020603050405020304" pitchFamily="18" charset="0"/>
              </a:rPr>
              <a:t>是由经验数据导出的常数，</a:t>
            </a:r>
          </a:p>
          <a:p>
            <a:pPr>
              <a:lnSpc>
                <a:spcPct val="140000"/>
              </a:lnSpc>
              <a:buFont typeface="Wingdings" panose="05000000000000000000" pitchFamily="2" charset="2"/>
              <a:buNone/>
            </a:pPr>
            <a:r>
              <a:rPr lang="zh-CN" altLang="en-US" b="1">
                <a:latin typeface="Times New Roman" panose="02020603050405020304" pitchFamily="18" charset="0"/>
              </a:rPr>
              <a:t>              </a:t>
            </a:r>
            <a:r>
              <a:rPr lang="en-US" altLang="zh-CN" b="1" i="1">
                <a:latin typeface="Times New Roman" panose="02020603050405020304" pitchFamily="18" charset="0"/>
              </a:rPr>
              <a:t>E</a:t>
            </a:r>
            <a:r>
              <a:rPr lang="zh-CN" altLang="en-US" b="1">
                <a:latin typeface="Times New Roman" panose="02020603050405020304" pitchFamily="18" charset="0"/>
              </a:rPr>
              <a:t>是以人月为单位的工作量，</a:t>
            </a:r>
          </a:p>
          <a:p>
            <a:pPr>
              <a:lnSpc>
                <a:spcPct val="140000"/>
              </a:lnSpc>
              <a:buFont typeface="Wingdings" panose="05000000000000000000" pitchFamily="2" charset="2"/>
              <a:buNone/>
            </a:pPr>
            <a:r>
              <a:rPr lang="zh-CN" altLang="en-US" b="1">
                <a:latin typeface="Times New Roman" panose="02020603050405020304" pitchFamily="18" charset="0"/>
              </a:rPr>
              <a:t>              </a:t>
            </a:r>
            <a:r>
              <a:rPr lang="en-US" altLang="zh-CN" b="1" i="1">
                <a:latin typeface="Times New Roman" panose="02020603050405020304" pitchFamily="18" charset="0"/>
              </a:rPr>
              <a:t>ev</a:t>
            </a:r>
            <a:r>
              <a:rPr lang="zh-CN" altLang="en-US" b="1">
                <a:latin typeface="Times New Roman" panose="02020603050405020304" pitchFamily="18" charset="0"/>
              </a:rPr>
              <a:t>是估算变量（</a:t>
            </a:r>
            <a:r>
              <a:rPr lang="en-US" altLang="zh-CN" b="1">
                <a:latin typeface="Times New Roman" panose="02020603050405020304" pitchFamily="18" charset="0"/>
              </a:rPr>
              <a:t>KLOC</a:t>
            </a:r>
            <a:r>
              <a:rPr lang="zh-CN" altLang="en-US" b="1">
                <a:latin typeface="Times New Roman" panose="02020603050405020304" pitchFamily="18" charset="0"/>
              </a:rPr>
              <a:t>或</a:t>
            </a:r>
            <a:r>
              <a:rPr lang="en-US" altLang="zh-CN" b="1">
                <a:latin typeface="Times New Roman" panose="02020603050405020304" pitchFamily="18" charset="0"/>
              </a:rPr>
              <a:t>FP</a:t>
            </a:r>
            <a:r>
              <a:rPr lang="zh-CN" altLang="en-US" b="1">
                <a:latin typeface="Times New Roman" panose="02020603050405020304" pitchFamily="18" charset="0"/>
              </a:rPr>
              <a:t>）。</a:t>
            </a:r>
            <a:endParaRPr lang="zh-CN" altLang="en-US">
              <a:latin typeface="Times New Roman" panose="02020603050405020304" pitchFamily="18" charset="0"/>
            </a:endParaRPr>
          </a:p>
        </p:txBody>
      </p:sp>
    </p:spTree>
    <p:extLst>
      <p:ext uri="{BB962C8B-B14F-4D97-AF65-F5344CB8AC3E}">
        <p14:creationId xmlns:p14="http://schemas.microsoft.com/office/powerpoint/2010/main" val="3295043452"/>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idx="1"/>
          </p:nvPr>
        </p:nvSpPr>
        <p:spPr>
          <a:xfrm>
            <a:off x="1485900" y="342900"/>
            <a:ext cx="6172200" cy="4021101"/>
          </a:xfrm>
        </p:spPr>
        <p:txBody>
          <a:bodyPr/>
          <a:lstStyle/>
          <a:p>
            <a:pPr>
              <a:lnSpc>
                <a:spcPct val="120000"/>
              </a:lnSpc>
              <a:buFont typeface="Wingdings" panose="05000000000000000000" pitchFamily="2" charset="2"/>
              <a:buNone/>
            </a:pPr>
            <a:r>
              <a:rPr lang="en-US" altLang="zh-CN" sz="1950" b="1">
                <a:latin typeface="Times New Roman" panose="02020603050405020304" pitchFamily="18" charset="0"/>
              </a:rPr>
              <a:t>1. </a:t>
            </a:r>
            <a:r>
              <a:rPr lang="zh-CN" altLang="en-US" sz="1950" b="1">
                <a:latin typeface="Times New Roman" panose="02020603050405020304" pitchFamily="18" charset="0"/>
              </a:rPr>
              <a:t>面向</a:t>
            </a:r>
            <a:r>
              <a:rPr lang="en-US" altLang="zh-CN" sz="1950" b="1">
                <a:latin typeface="Times New Roman" panose="02020603050405020304" pitchFamily="18" charset="0"/>
              </a:rPr>
              <a:t>KLOC</a:t>
            </a:r>
            <a:r>
              <a:rPr lang="zh-CN" altLang="en-US" sz="1950" b="1">
                <a:latin typeface="Times New Roman" panose="02020603050405020304" pitchFamily="18" charset="0"/>
              </a:rPr>
              <a:t>的估算模型</a:t>
            </a:r>
          </a:p>
          <a:p>
            <a:pPr>
              <a:lnSpc>
                <a:spcPct val="120000"/>
              </a:lnSpc>
              <a:buFont typeface="Wingdings" panose="05000000000000000000" pitchFamily="2" charset="2"/>
              <a:buNone/>
            </a:pPr>
            <a:r>
              <a:rPr lang="zh-CN" altLang="en-US" sz="1950" b="1">
                <a:latin typeface="Times New Roman" panose="02020603050405020304" pitchFamily="18" charset="0"/>
              </a:rPr>
              <a:t>    </a:t>
            </a:r>
            <a:r>
              <a:rPr lang="en-US" altLang="zh-CN" sz="1950" b="1">
                <a:latin typeface="Times New Roman" panose="02020603050405020304" pitchFamily="18" charset="0"/>
              </a:rPr>
              <a:t>(1) Walston_Felix</a:t>
            </a:r>
            <a:r>
              <a:rPr lang="zh-CN" altLang="en-US" sz="1950" b="1">
                <a:latin typeface="Times New Roman" panose="02020603050405020304" pitchFamily="18" charset="0"/>
              </a:rPr>
              <a:t>模型  </a:t>
            </a:r>
            <a:r>
              <a:rPr lang="en-US" altLang="zh-CN" sz="1950" b="1" i="1">
                <a:latin typeface="Times New Roman" panose="02020603050405020304" pitchFamily="18" charset="0"/>
              </a:rPr>
              <a:t>E</a:t>
            </a:r>
            <a:r>
              <a:rPr lang="en-US" altLang="zh-CN" sz="1950" b="1">
                <a:latin typeface="Times New Roman" panose="02020603050405020304" pitchFamily="18" charset="0"/>
              </a:rPr>
              <a:t>=5.2×(KLOC)</a:t>
            </a:r>
            <a:r>
              <a:rPr lang="en-US" altLang="zh-CN" sz="1950" b="1" baseline="30000">
                <a:latin typeface="Times New Roman" panose="02020603050405020304" pitchFamily="18" charset="0"/>
              </a:rPr>
              <a:t>0.91</a:t>
            </a:r>
          </a:p>
          <a:p>
            <a:pPr>
              <a:lnSpc>
                <a:spcPct val="120000"/>
              </a:lnSpc>
              <a:buFont typeface="Wingdings" panose="05000000000000000000" pitchFamily="2" charset="2"/>
              <a:buNone/>
            </a:pPr>
            <a:r>
              <a:rPr lang="en-US" altLang="zh-CN" sz="1950" b="1">
                <a:latin typeface="Times New Roman" panose="02020603050405020304" pitchFamily="18" charset="0"/>
              </a:rPr>
              <a:t>    (2) Bailey_Basili</a:t>
            </a:r>
            <a:r>
              <a:rPr lang="zh-CN" altLang="en-US" sz="1950" b="1">
                <a:latin typeface="Times New Roman" panose="02020603050405020304" pitchFamily="18" charset="0"/>
              </a:rPr>
              <a:t>模型  </a:t>
            </a:r>
            <a:r>
              <a:rPr lang="en-US" altLang="zh-CN" sz="1950" b="1" i="1">
                <a:latin typeface="Times New Roman" panose="02020603050405020304" pitchFamily="18" charset="0"/>
              </a:rPr>
              <a:t>E</a:t>
            </a:r>
            <a:r>
              <a:rPr lang="en-US" altLang="zh-CN" sz="1950" b="1">
                <a:latin typeface="Times New Roman" panose="02020603050405020304" pitchFamily="18" charset="0"/>
              </a:rPr>
              <a:t>=5.5+0.73×(KLOC)</a:t>
            </a:r>
            <a:r>
              <a:rPr lang="en-US" altLang="zh-CN" sz="1950" b="1" baseline="30000">
                <a:latin typeface="Times New Roman" panose="02020603050405020304" pitchFamily="18" charset="0"/>
              </a:rPr>
              <a:t>1.16</a:t>
            </a:r>
          </a:p>
          <a:p>
            <a:pPr>
              <a:lnSpc>
                <a:spcPct val="120000"/>
              </a:lnSpc>
              <a:buFont typeface="Wingdings" panose="05000000000000000000" pitchFamily="2" charset="2"/>
              <a:buNone/>
            </a:pPr>
            <a:r>
              <a:rPr lang="en-US" altLang="zh-CN" sz="1950" b="1">
                <a:latin typeface="Times New Roman" panose="02020603050405020304" pitchFamily="18" charset="0"/>
              </a:rPr>
              <a:t>    (3) Boehm</a:t>
            </a:r>
            <a:r>
              <a:rPr lang="zh-CN" altLang="en-US" sz="1950" b="1">
                <a:latin typeface="Times New Roman" panose="02020603050405020304" pitchFamily="18" charset="0"/>
              </a:rPr>
              <a:t>简单模型  </a:t>
            </a:r>
            <a:r>
              <a:rPr lang="en-US" altLang="zh-CN" sz="1950" b="1" i="1">
                <a:latin typeface="Times New Roman" panose="02020603050405020304" pitchFamily="18" charset="0"/>
              </a:rPr>
              <a:t>E</a:t>
            </a:r>
            <a:r>
              <a:rPr lang="en-US" altLang="zh-CN" sz="1950" b="1">
                <a:latin typeface="Times New Roman" panose="02020603050405020304" pitchFamily="18" charset="0"/>
              </a:rPr>
              <a:t>=3.2×(KLOC)</a:t>
            </a:r>
            <a:r>
              <a:rPr lang="en-US" altLang="zh-CN" sz="1950" b="1" baseline="30000">
                <a:latin typeface="Times New Roman" panose="02020603050405020304" pitchFamily="18" charset="0"/>
              </a:rPr>
              <a:t>1.05</a:t>
            </a:r>
          </a:p>
          <a:p>
            <a:pPr>
              <a:lnSpc>
                <a:spcPct val="120000"/>
              </a:lnSpc>
              <a:buFont typeface="Wingdings" panose="05000000000000000000" pitchFamily="2" charset="2"/>
              <a:buNone/>
            </a:pPr>
            <a:r>
              <a:rPr lang="en-US" altLang="zh-CN" sz="1950" b="1">
                <a:latin typeface="Times New Roman" panose="02020603050405020304" pitchFamily="18" charset="0"/>
              </a:rPr>
              <a:t>    (4) Doty</a:t>
            </a:r>
            <a:r>
              <a:rPr lang="zh-CN" altLang="en-US" sz="1950" b="1">
                <a:latin typeface="Times New Roman" panose="02020603050405020304" pitchFamily="18" charset="0"/>
              </a:rPr>
              <a:t>模型（在</a:t>
            </a:r>
            <a:r>
              <a:rPr lang="en-US" altLang="zh-CN" sz="1950" b="1">
                <a:latin typeface="Times New Roman" panose="02020603050405020304" pitchFamily="18" charset="0"/>
              </a:rPr>
              <a:t>KLOC&gt;9</a:t>
            </a:r>
            <a:r>
              <a:rPr lang="zh-CN" altLang="en-US" sz="1950" b="1">
                <a:latin typeface="Times New Roman" panose="02020603050405020304" pitchFamily="18" charset="0"/>
              </a:rPr>
              <a:t>时适用）  </a:t>
            </a:r>
            <a:r>
              <a:rPr lang="en-US" altLang="zh-CN" sz="1950" b="1" i="1">
                <a:latin typeface="Times New Roman" panose="02020603050405020304" pitchFamily="18" charset="0"/>
              </a:rPr>
              <a:t>E</a:t>
            </a:r>
            <a:r>
              <a:rPr lang="en-US" altLang="zh-CN" sz="1950" b="1">
                <a:latin typeface="Times New Roman" panose="02020603050405020304" pitchFamily="18" charset="0"/>
              </a:rPr>
              <a:t>=5.288×(KLOC)</a:t>
            </a:r>
            <a:r>
              <a:rPr lang="en-US" altLang="zh-CN" sz="1950" b="1" baseline="30000">
                <a:latin typeface="Times New Roman" panose="02020603050405020304" pitchFamily="18" charset="0"/>
              </a:rPr>
              <a:t>1.047</a:t>
            </a:r>
          </a:p>
          <a:p>
            <a:pPr>
              <a:lnSpc>
                <a:spcPct val="120000"/>
              </a:lnSpc>
              <a:buFont typeface="Wingdings" panose="05000000000000000000" pitchFamily="2" charset="2"/>
              <a:buNone/>
            </a:pPr>
            <a:r>
              <a:rPr lang="en-US" altLang="zh-CN" sz="1950" b="1">
                <a:latin typeface="Times New Roman" panose="02020603050405020304" pitchFamily="18" charset="0"/>
              </a:rPr>
              <a:t>2. </a:t>
            </a:r>
            <a:r>
              <a:rPr lang="zh-CN" altLang="en-US" sz="1950" b="1">
                <a:latin typeface="Times New Roman" panose="02020603050405020304" pitchFamily="18" charset="0"/>
              </a:rPr>
              <a:t>面向</a:t>
            </a:r>
            <a:r>
              <a:rPr lang="en-US" altLang="zh-CN" sz="1950" b="1">
                <a:latin typeface="Times New Roman" panose="02020603050405020304" pitchFamily="18" charset="0"/>
              </a:rPr>
              <a:t>FP</a:t>
            </a:r>
            <a:r>
              <a:rPr lang="zh-CN" altLang="en-US" sz="1950" b="1">
                <a:latin typeface="Times New Roman" panose="02020603050405020304" pitchFamily="18" charset="0"/>
              </a:rPr>
              <a:t>的估算模型</a:t>
            </a:r>
          </a:p>
          <a:p>
            <a:pPr>
              <a:lnSpc>
                <a:spcPct val="120000"/>
              </a:lnSpc>
              <a:buFont typeface="Wingdings" panose="05000000000000000000" pitchFamily="2" charset="2"/>
              <a:buNone/>
            </a:pPr>
            <a:r>
              <a:rPr lang="zh-CN" altLang="en-US" sz="1950" b="1">
                <a:latin typeface="Times New Roman" panose="02020603050405020304" pitchFamily="18" charset="0"/>
              </a:rPr>
              <a:t>    </a:t>
            </a:r>
            <a:r>
              <a:rPr lang="en-US" altLang="zh-CN" sz="1950" b="1">
                <a:latin typeface="Times New Roman" panose="02020603050405020304" pitchFamily="18" charset="0"/>
              </a:rPr>
              <a:t>(1) Albrecht &amp; Gaffney</a:t>
            </a:r>
            <a:r>
              <a:rPr lang="zh-CN" altLang="en-US" sz="1950" b="1">
                <a:latin typeface="Times New Roman" panose="02020603050405020304" pitchFamily="18" charset="0"/>
              </a:rPr>
              <a:t>模型  </a:t>
            </a:r>
            <a:r>
              <a:rPr lang="en-US" altLang="zh-CN" sz="1950" b="1" i="1">
                <a:latin typeface="Times New Roman" panose="02020603050405020304" pitchFamily="18" charset="0"/>
              </a:rPr>
              <a:t>E</a:t>
            </a:r>
            <a:r>
              <a:rPr lang="en-US" altLang="zh-CN" sz="1950" b="1">
                <a:latin typeface="Times New Roman" panose="02020603050405020304" pitchFamily="18" charset="0"/>
              </a:rPr>
              <a:t>=-13.39+0.0545FP</a:t>
            </a:r>
          </a:p>
          <a:p>
            <a:pPr>
              <a:lnSpc>
                <a:spcPct val="120000"/>
              </a:lnSpc>
              <a:buFont typeface="Wingdings" panose="05000000000000000000" pitchFamily="2" charset="2"/>
              <a:buNone/>
            </a:pPr>
            <a:r>
              <a:rPr lang="en-US" altLang="zh-CN" sz="1950" b="1">
                <a:latin typeface="Times New Roman" panose="02020603050405020304" pitchFamily="18" charset="0"/>
              </a:rPr>
              <a:t>    (2) Maston,Barnett</a:t>
            </a:r>
            <a:r>
              <a:rPr lang="zh-CN" altLang="en-US" sz="1950" b="1">
                <a:latin typeface="Times New Roman" panose="02020603050405020304" pitchFamily="18" charset="0"/>
              </a:rPr>
              <a:t>和</a:t>
            </a:r>
            <a:r>
              <a:rPr lang="en-US" altLang="zh-CN" sz="1950" b="1">
                <a:latin typeface="Times New Roman" panose="02020603050405020304" pitchFamily="18" charset="0"/>
              </a:rPr>
              <a:t>Mellichamp</a:t>
            </a:r>
            <a:r>
              <a:rPr lang="zh-CN" altLang="en-US" sz="1950" b="1">
                <a:latin typeface="Times New Roman" panose="02020603050405020304" pitchFamily="18" charset="0"/>
              </a:rPr>
              <a:t>模型  </a:t>
            </a:r>
            <a:r>
              <a:rPr lang="en-US" altLang="zh-CN" sz="1950" b="1" i="1">
                <a:latin typeface="Times New Roman" panose="02020603050405020304" pitchFamily="18" charset="0"/>
              </a:rPr>
              <a:t>E</a:t>
            </a:r>
            <a:r>
              <a:rPr lang="en-US" altLang="zh-CN" sz="1950" b="1">
                <a:latin typeface="Times New Roman" panose="02020603050405020304" pitchFamily="18" charset="0"/>
              </a:rPr>
              <a:t>=585.7+15.12FP</a:t>
            </a:r>
            <a:r>
              <a:rPr lang="en-US" altLang="zh-CN" sz="1950">
                <a:latin typeface="Times New Roman" panose="02020603050405020304" pitchFamily="18" charset="0"/>
              </a:rPr>
              <a:t> </a:t>
            </a:r>
          </a:p>
        </p:txBody>
      </p:sp>
    </p:spTree>
    <p:extLst>
      <p:ext uri="{BB962C8B-B14F-4D97-AF65-F5344CB8AC3E}">
        <p14:creationId xmlns:p14="http://schemas.microsoft.com/office/powerpoint/2010/main" val="424772729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r>
              <a:rPr lang="en-US" altLang="zh-CN" b="1">
                <a:latin typeface="Times New Roman" panose="02020603050405020304" pitchFamily="18" charset="0"/>
              </a:rPr>
              <a:t>13.2.2  </a:t>
            </a:r>
            <a:r>
              <a:rPr lang="zh-CN" altLang="en-US" b="1">
                <a:latin typeface="Times New Roman" panose="02020603050405020304" pitchFamily="18" charset="0"/>
              </a:rPr>
              <a:t>动态多变量模型</a:t>
            </a:r>
          </a:p>
        </p:txBody>
      </p:sp>
      <p:sp>
        <p:nvSpPr>
          <p:cNvPr id="51203" name="Rectangle 3"/>
          <p:cNvSpPr>
            <a:spLocks noGrp="1" noChangeArrowheads="1"/>
          </p:cNvSpPr>
          <p:nvPr>
            <p:ph idx="1"/>
          </p:nvPr>
        </p:nvSpPr>
        <p:spPr>
          <a:xfrm>
            <a:off x="1485900" y="1028700"/>
            <a:ext cx="6172200" cy="3053913"/>
          </a:xfrm>
        </p:spPr>
        <p:txBody>
          <a:bodyPr/>
          <a:lstStyle/>
          <a:p>
            <a:r>
              <a:rPr lang="zh-CN" altLang="en-US" sz="1950" b="1">
                <a:latin typeface="Times New Roman" panose="02020603050405020304" pitchFamily="18" charset="0"/>
              </a:rPr>
              <a:t>动态多变量模型也称为软件方程式，该模型把工作量看作是软件规模和开发时间这两个变量的函数。</a:t>
            </a:r>
          </a:p>
          <a:p>
            <a:r>
              <a:rPr lang="zh-CN" altLang="en-US" sz="1950" b="1">
                <a:latin typeface="Times New Roman" panose="02020603050405020304" pitchFamily="18" charset="0"/>
              </a:rPr>
              <a:t>动态多变量估算模型的形式如下： </a:t>
            </a:r>
          </a:p>
          <a:p>
            <a:pPr algn="ctr">
              <a:buFont typeface="Wingdings" panose="05000000000000000000" pitchFamily="2" charset="2"/>
              <a:buNone/>
            </a:pPr>
            <a:r>
              <a:rPr lang="en-US" altLang="zh-CN" sz="1950" b="1" i="1">
                <a:latin typeface="Times New Roman" panose="02020603050405020304" pitchFamily="18" charset="0"/>
              </a:rPr>
              <a:t>E</a:t>
            </a:r>
            <a:r>
              <a:rPr lang="en-US" altLang="zh-CN" sz="1950" b="1">
                <a:latin typeface="Times New Roman" panose="02020603050405020304" pitchFamily="18" charset="0"/>
              </a:rPr>
              <a:t>=(LOC×</a:t>
            </a:r>
            <a:r>
              <a:rPr lang="en-US" altLang="zh-CN" sz="1950" b="1" i="1">
                <a:latin typeface="Times New Roman" panose="02020603050405020304" pitchFamily="18" charset="0"/>
              </a:rPr>
              <a:t>B</a:t>
            </a:r>
            <a:r>
              <a:rPr lang="en-US" altLang="zh-CN" sz="1950" b="1" baseline="30000">
                <a:latin typeface="Times New Roman" panose="02020603050405020304" pitchFamily="18" charset="0"/>
              </a:rPr>
              <a:t>0.333</a:t>
            </a:r>
            <a:r>
              <a:rPr lang="en-US" altLang="zh-CN" sz="1950" b="1">
                <a:latin typeface="Times New Roman" panose="02020603050405020304" pitchFamily="18" charset="0"/>
              </a:rPr>
              <a:t>/</a:t>
            </a:r>
            <a:r>
              <a:rPr lang="en-US" altLang="zh-CN" sz="1950" b="1" i="1">
                <a:latin typeface="Times New Roman" panose="02020603050405020304" pitchFamily="18" charset="0"/>
              </a:rPr>
              <a:t>P</a:t>
            </a:r>
            <a:r>
              <a:rPr lang="en-US" altLang="zh-CN" sz="1950" b="1">
                <a:latin typeface="Times New Roman" panose="02020603050405020304" pitchFamily="18" charset="0"/>
              </a:rPr>
              <a:t>)</a:t>
            </a:r>
            <a:r>
              <a:rPr lang="en-US" altLang="zh-CN" sz="1950" b="1" baseline="30000">
                <a:latin typeface="Times New Roman" panose="02020603050405020304" pitchFamily="18" charset="0"/>
              </a:rPr>
              <a:t>3</a:t>
            </a:r>
            <a:r>
              <a:rPr lang="en-US" altLang="zh-CN" sz="1950" b="1">
                <a:latin typeface="Times New Roman" panose="02020603050405020304" pitchFamily="18" charset="0"/>
              </a:rPr>
              <a:t>×(1/</a:t>
            </a:r>
            <a:r>
              <a:rPr lang="en-US" altLang="zh-CN" sz="1950" b="1" i="1">
                <a:latin typeface="Times New Roman" panose="02020603050405020304" pitchFamily="18" charset="0"/>
              </a:rPr>
              <a:t>t</a:t>
            </a:r>
            <a:r>
              <a:rPr lang="en-US" altLang="zh-CN" sz="1950" b="1">
                <a:latin typeface="Times New Roman" panose="02020603050405020304" pitchFamily="18" charset="0"/>
              </a:rPr>
              <a:t>)</a:t>
            </a:r>
            <a:r>
              <a:rPr lang="en-US" altLang="zh-CN" sz="1950" b="1" baseline="30000">
                <a:latin typeface="Times New Roman" panose="02020603050405020304" pitchFamily="18" charset="0"/>
              </a:rPr>
              <a:t>4</a:t>
            </a:r>
          </a:p>
          <a:p>
            <a:r>
              <a:rPr lang="zh-CN" altLang="en-US" sz="1950" b="1">
                <a:latin typeface="Times New Roman" panose="02020603050405020304" pitchFamily="18" charset="0"/>
              </a:rPr>
              <a:t>其中，</a:t>
            </a:r>
          </a:p>
          <a:p>
            <a:pPr lvl="1"/>
            <a:r>
              <a:rPr lang="en-US" altLang="zh-CN" sz="1650" b="1" i="1">
                <a:latin typeface="Times New Roman" panose="02020603050405020304" pitchFamily="18" charset="0"/>
              </a:rPr>
              <a:t>E </a:t>
            </a:r>
            <a:r>
              <a:rPr lang="zh-CN" altLang="en-US" sz="1650" b="1">
                <a:latin typeface="Times New Roman" panose="02020603050405020304" pitchFamily="18" charset="0"/>
              </a:rPr>
              <a:t>是以人月或人年为单位的工作量；</a:t>
            </a:r>
          </a:p>
          <a:p>
            <a:pPr lvl="1"/>
            <a:r>
              <a:rPr lang="en-US" altLang="zh-CN" sz="1650" b="1" i="1">
                <a:latin typeface="Times New Roman" panose="02020603050405020304" pitchFamily="18" charset="0"/>
              </a:rPr>
              <a:t>t </a:t>
            </a:r>
            <a:r>
              <a:rPr lang="zh-CN" altLang="en-US" sz="1650" b="1">
                <a:latin typeface="Times New Roman" panose="02020603050405020304" pitchFamily="18" charset="0"/>
              </a:rPr>
              <a:t>是以月或年为单位的项目持续时间；</a:t>
            </a:r>
          </a:p>
          <a:p>
            <a:pPr lvl="1"/>
            <a:r>
              <a:rPr lang="en-US" altLang="zh-CN" sz="1650" b="1" i="1">
                <a:latin typeface="Times New Roman" panose="02020603050405020304" pitchFamily="18" charset="0"/>
              </a:rPr>
              <a:t>B </a:t>
            </a:r>
            <a:r>
              <a:rPr lang="zh-CN" altLang="en-US" sz="1650" b="1">
                <a:latin typeface="Times New Roman" panose="02020603050405020304" pitchFamily="18" charset="0"/>
              </a:rPr>
              <a:t>是特殊技术因子，它随着对测试、质量保证、文档及管理技术的需求的增加而缓慢增加，对于较小的程序（</a:t>
            </a:r>
            <a:r>
              <a:rPr lang="en-US" altLang="zh-CN" sz="1650" b="1">
                <a:latin typeface="Times New Roman" panose="02020603050405020304" pitchFamily="18" charset="0"/>
              </a:rPr>
              <a:t>KLOC=5~15</a:t>
            </a:r>
            <a:r>
              <a:rPr lang="zh-CN" altLang="en-US" sz="1650" b="1">
                <a:latin typeface="Times New Roman" panose="02020603050405020304" pitchFamily="18" charset="0"/>
              </a:rPr>
              <a:t>），</a:t>
            </a:r>
            <a:r>
              <a:rPr lang="en-US" altLang="zh-CN" sz="1650" b="1" i="1">
                <a:latin typeface="Times New Roman" panose="02020603050405020304" pitchFamily="18" charset="0"/>
              </a:rPr>
              <a:t>B</a:t>
            </a:r>
            <a:r>
              <a:rPr lang="en-US" altLang="zh-CN" sz="1650" b="1">
                <a:latin typeface="Times New Roman" panose="02020603050405020304" pitchFamily="18" charset="0"/>
              </a:rPr>
              <a:t>=0.16,</a:t>
            </a:r>
            <a:r>
              <a:rPr lang="zh-CN" altLang="en-US" sz="1650" b="1">
                <a:latin typeface="Times New Roman" panose="02020603050405020304" pitchFamily="18" charset="0"/>
              </a:rPr>
              <a:t>对于超过</a:t>
            </a:r>
            <a:r>
              <a:rPr lang="en-US" altLang="zh-CN" sz="1650" b="1">
                <a:latin typeface="Times New Roman" panose="02020603050405020304" pitchFamily="18" charset="0"/>
              </a:rPr>
              <a:t>70 KLOC</a:t>
            </a:r>
            <a:r>
              <a:rPr lang="zh-CN" altLang="en-US" sz="1650" b="1">
                <a:latin typeface="Times New Roman" panose="02020603050405020304" pitchFamily="18" charset="0"/>
              </a:rPr>
              <a:t>的程序，</a:t>
            </a:r>
            <a:r>
              <a:rPr lang="en-US" altLang="zh-CN" sz="1650" b="1" i="1">
                <a:latin typeface="Times New Roman" panose="02020603050405020304" pitchFamily="18" charset="0"/>
              </a:rPr>
              <a:t>B</a:t>
            </a:r>
            <a:r>
              <a:rPr lang="en-US" altLang="zh-CN" sz="1650" b="1">
                <a:latin typeface="Times New Roman" panose="02020603050405020304" pitchFamily="18" charset="0"/>
              </a:rPr>
              <a:t>=0.39</a:t>
            </a:r>
            <a:r>
              <a:rPr lang="zh-CN" altLang="en-US" sz="1650" b="1">
                <a:latin typeface="Times New Roman" panose="02020603050405020304" pitchFamily="18" charset="0"/>
              </a:rPr>
              <a:t>；</a:t>
            </a:r>
            <a:r>
              <a:rPr lang="zh-CN" altLang="en-US" sz="1650">
                <a:latin typeface="Times New Roman" panose="02020603050405020304" pitchFamily="18" charset="0"/>
              </a:rPr>
              <a:t> </a:t>
            </a:r>
          </a:p>
        </p:txBody>
      </p:sp>
    </p:spTree>
    <p:extLst>
      <p:ext uri="{BB962C8B-B14F-4D97-AF65-F5344CB8AC3E}">
        <p14:creationId xmlns:p14="http://schemas.microsoft.com/office/powerpoint/2010/main" val="154522710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0" name="Rectangle 4"/>
          <p:cNvSpPr>
            <a:spLocks noGrp="1" noChangeArrowheads="1"/>
          </p:cNvSpPr>
          <p:nvPr>
            <p:ph type="title"/>
          </p:nvPr>
        </p:nvSpPr>
        <p:spPr/>
        <p:txBody>
          <a:bodyPr/>
          <a:lstStyle/>
          <a:p>
            <a:pPr algn="ctr"/>
            <a:r>
              <a:rPr lang="zh-CN" altLang="en-US" b="1">
                <a:latin typeface="Times New Roman" panose="02020603050405020304" pitchFamily="18" charset="0"/>
              </a:rPr>
              <a:t>第</a:t>
            </a:r>
            <a:r>
              <a:rPr lang="en-US" altLang="zh-CN" b="1">
                <a:latin typeface="Times New Roman" panose="02020603050405020304" pitchFamily="18" charset="0"/>
              </a:rPr>
              <a:t>13</a:t>
            </a:r>
            <a:r>
              <a:rPr lang="zh-CN" altLang="en-US" b="1">
                <a:latin typeface="Times New Roman" panose="02020603050405020304" pitchFamily="18" charset="0"/>
              </a:rPr>
              <a:t>章  软件项目管理</a:t>
            </a:r>
          </a:p>
        </p:txBody>
      </p:sp>
      <p:sp>
        <p:nvSpPr>
          <p:cNvPr id="4101" name="Rectangle 5"/>
          <p:cNvSpPr>
            <a:spLocks noGrp="1" noChangeArrowheads="1"/>
          </p:cNvSpPr>
          <p:nvPr>
            <p:ph idx="1"/>
          </p:nvPr>
        </p:nvSpPr>
        <p:spPr>
          <a:xfrm>
            <a:off x="3314700" y="1200150"/>
            <a:ext cx="4343400" cy="2769989"/>
          </a:xfrm>
        </p:spPr>
        <p:txBody>
          <a:bodyPr/>
          <a:lstStyle/>
          <a:p>
            <a:pPr>
              <a:buFont typeface="Wingdings" panose="05000000000000000000" pitchFamily="2" charset="2"/>
              <a:buNone/>
            </a:pPr>
            <a:r>
              <a:rPr lang="en-US" altLang="zh-CN" b="1" dirty="0">
                <a:latin typeface="Times New Roman" panose="02020603050405020304" pitchFamily="18" charset="0"/>
                <a:hlinkClick r:id="rId2" action="ppaction://hlinksldjump"/>
              </a:rPr>
              <a:t>13.1  </a:t>
            </a:r>
            <a:r>
              <a:rPr lang="zh-CN" altLang="en-US" b="1" dirty="0">
                <a:latin typeface="Times New Roman" panose="02020603050405020304" pitchFamily="18" charset="0"/>
                <a:hlinkClick r:id="rId2" action="ppaction://hlinksldjump"/>
              </a:rPr>
              <a:t>估算软件规模</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3" action="ppaction://hlinksldjump"/>
              </a:rPr>
              <a:t>13.2  </a:t>
            </a:r>
            <a:r>
              <a:rPr lang="zh-CN" altLang="en-US" b="1" dirty="0">
                <a:latin typeface="Times New Roman" panose="02020603050405020304" pitchFamily="18" charset="0"/>
                <a:hlinkClick r:id="rId3" action="ppaction://hlinksldjump"/>
              </a:rPr>
              <a:t>工作量估算</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4" action="ppaction://hlinksldjump"/>
              </a:rPr>
              <a:t>13.3  </a:t>
            </a:r>
            <a:r>
              <a:rPr lang="zh-CN" altLang="en-US" b="1" dirty="0">
                <a:latin typeface="Times New Roman" panose="02020603050405020304" pitchFamily="18" charset="0"/>
                <a:hlinkClick r:id="rId4" action="ppaction://hlinksldjump"/>
              </a:rPr>
              <a:t>进度计划</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5" action="ppaction://hlinksldjump"/>
              </a:rPr>
              <a:t>13.4  </a:t>
            </a:r>
            <a:r>
              <a:rPr lang="zh-CN" altLang="en-US" b="1" dirty="0">
                <a:latin typeface="Times New Roman" panose="02020603050405020304" pitchFamily="18" charset="0"/>
                <a:hlinkClick r:id="rId5" action="ppaction://hlinksldjump"/>
              </a:rPr>
              <a:t>人员组织</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6" action="ppaction://hlinksldjump"/>
              </a:rPr>
              <a:t>13.5  </a:t>
            </a:r>
            <a:r>
              <a:rPr lang="zh-CN" altLang="en-US" b="1" dirty="0">
                <a:latin typeface="Times New Roman" panose="02020603050405020304" pitchFamily="18" charset="0"/>
                <a:hlinkClick r:id="rId6" action="ppaction://hlinksldjump"/>
              </a:rPr>
              <a:t>质量保证</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7" action="ppaction://hlinksldjump"/>
              </a:rPr>
              <a:t>13.6  </a:t>
            </a:r>
            <a:r>
              <a:rPr lang="zh-CN" altLang="en-US" b="1" dirty="0">
                <a:latin typeface="Times New Roman" panose="02020603050405020304" pitchFamily="18" charset="0"/>
                <a:hlinkClick r:id="rId7" action="ppaction://hlinksldjump"/>
              </a:rPr>
              <a:t>软件配置管理</a:t>
            </a:r>
            <a:endParaRPr lang="zh-CN" altLang="en-US" b="1" dirty="0">
              <a:latin typeface="Times New Roman" panose="02020603050405020304" pitchFamily="18" charset="0"/>
            </a:endParaRPr>
          </a:p>
          <a:p>
            <a:pPr>
              <a:buFont typeface="Wingdings" panose="05000000000000000000" pitchFamily="2" charset="2"/>
              <a:buNone/>
            </a:pPr>
            <a:r>
              <a:rPr lang="en-US" altLang="zh-CN" b="1" dirty="0">
                <a:latin typeface="Times New Roman" panose="02020603050405020304" pitchFamily="18" charset="0"/>
                <a:hlinkClick r:id="rId8" action="ppaction://hlinksldjump"/>
              </a:rPr>
              <a:t>13.7  </a:t>
            </a:r>
            <a:r>
              <a:rPr lang="zh-CN" altLang="en-US" b="1" dirty="0">
                <a:latin typeface="Times New Roman" panose="02020603050405020304" pitchFamily="18" charset="0"/>
                <a:hlinkClick r:id="rId8" action="ppaction://hlinksldjump"/>
              </a:rPr>
              <a:t>能力成熟度模型</a:t>
            </a:r>
            <a:endParaRPr lang="zh-CN" altLang="en-US" b="1" dirty="0">
              <a:latin typeface="Times New Roman" panose="02020603050405020304" pitchFamily="18" charset="0"/>
            </a:endParaRPr>
          </a:p>
        </p:txBody>
      </p:sp>
    </p:spTree>
    <p:extLst>
      <p:ext uri="{BB962C8B-B14F-4D97-AF65-F5344CB8AC3E}">
        <p14:creationId xmlns:p14="http://schemas.microsoft.com/office/powerpoint/2010/main" val="2920127364"/>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idx="1"/>
          </p:nvPr>
        </p:nvSpPr>
        <p:spPr>
          <a:xfrm>
            <a:off x="1485900" y="342900"/>
            <a:ext cx="6172200" cy="3637919"/>
          </a:xfrm>
        </p:spPr>
        <p:txBody>
          <a:bodyPr/>
          <a:lstStyle/>
          <a:p>
            <a:pPr lvl="1"/>
            <a:r>
              <a:rPr lang="en-US" altLang="zh-CN" b="1" i="1">
                <a:latin typeface="Times New Roman" panose="02020603050405020304" pitchFamily="18" charset="0"/>
              </a:rPr>
              <a:t>P</a:t>
            </a:r>
            <a:r>
              <a:rPr lang="zh-CN" altLang="en-US" b="1">
                <a:latin typeface="Times New Roman" panose="02020603050405020304" pitchFamily="18" charset="0"/>
              </a:rPr>
              <a:t>是生产率参数，它反映了下述因素对工作量的影响： </a:t>
            </a:r>
          </a:p>
          <a:p>
            <a:pPr lvl="2"/>
            <a:r>
              <a:rPr lang="zh-CN" altLang="en-US" b="1">
                <a:latin typeface="Times New Roman" panose="02020603050405020304" pitchFamily="18" charset="0"/>
              </a:rPr>
              <a:t>总体过程成熟度及管理水平；</a:t>
            </a:r>
          </a:p>
          <a:p>
            <a:pPr lvl="2"/>
            <a:r>
              <a:rPr lang="zh-CN" altLang="en-US" b="1">
                <a:latin typeface="Times New Roman" panose="02020603050405020304" pitchFamily="18" charset="0"/>
              </a:rPr>
              <a:t>使用良好的软件工程实践的程度；</a:t>
            </a:r>
          </a:p>
          <a:p>
            <a:pPr lvl="2"/>
            <a:r>
              <a:rPr lang="zh-CN" altLang="en-US" b="1">
                <a:latin typeface="Times New Roman" panose="02020603050405020304" pitchFamily="18" charset="0"/>
              </a:rPr>
              <a:t>使用的程序设计语言的级别；</a:t>
            </a:r>
          </a:p>
          <a:p>
            <a:pPr lvl="2"/>
            <a:r>
              <a:rPr lang="zh-CN" altLang="en-US" b="1">
                <a:latin typeface="Times New Roman" panose="02020603050405020304" pitchFamily="18" charset="0"/>
              </a:rPr>
              <a:t>软件环境的状态；</a:t>
            </a:r>
          </a:p>
          <a:p>
            <a:pPr lvl="2"/>
            <a:r>
              <a:rPr lang="zh-CN" altLang="en-US" b="1">
                <a:latin typeface="Times New Roman" panose="02020603050405020304" pitchFamily="18" charset="0"/>
              </a:rPr>
              <a:t>软件项目组的技术及经验；</a:t>
            </a:r>
          </a:p>
          <a:p>
            <a:pPr lvl="2"/>
            <a:r>
              <a:rPr lang="zh-CN" altLang="en-US" b="1">
                <a:latin typeface="Times New Roman" panose="02020603050405020304" pitchFamily="18" charset="0"/>
              </a:rPr>
              <a:t>应用系统的复杂程度。</a:t>
            </a:r>
          </a:p>
          <a:p>
            <a:pPr lvl="1"/>
            <a:r>
              <a:rPr lang="zh-CN" altLang="en-US" b="1">
                <a:latin typeface="Times New Roman" panose="02020603050405020304" pitchFamily="18" charset="0"/>
              </a:rPr>
              <a:t>开发实时嵌入式软件时，</a:t>
            </a:r>
            <a:r>
              <a:rPr lang="en-US" altLang="zh-CN" b="1" i="1">
                <a:latin typeface="Times New Roman" panose="02020603050405020304" pitchFamily="18" charset="0"/>
              </a:rPr>
              <a:t>P</a:t>
            </a:r>
            <a:r>
              <a:rPr lang="zh-CN" altLang="en-US" b="1">
                <a:latin typeface="Times New Roman" panose="02020603050405020304" pitchFamily="18" charset="0"/>
              </a:rPr>
              <a:t>的典型值为</a:t>
            </a:r>
            <a:r>
              <a:rPr lang="en-US" altLang="zh-CN" b="1">
                <a:latin typeface="Times New Roman" panose="02020603050405020304" pitchFamily="18" charset="0"/>
              </a:rPr>
              <a:t>2000</a:t>
            </a:r>
            <a:r>
              <a:rPr lang="zh-CN" altLang="en-US" b="1">
                <a:latin typeface="Times New Roman" panose="02020603050405020304" pitchFamily="18" charset="0"/>
              </a:rPr>
              <a:t>；开发电信系统和系统软件时，</a:t>
            </a:r>
            <a:r>
              <a:rPr lang="en-US" altLang="zh-CN" b="1" i="1">
                <a:latin typeface="Times New Roman" panose="02020603050405020304" pitchFamily="18" charset="0"/>
              </a:rPr>
              <a:t>P</a:t>
            </a:r>
            <a:r>
              <a:rPr lang="en-US" altLang="zh-CN" b="1">
                <a:latin typeface="Times New Roman" panose="02020603050405020304" pitchFamily="18" charset="0"/>
              </a:rPr>
              <a:t>=10000</a:t>
            </a:r>
            <a:r>
              <a:rPr lang="zh-CN" altLang="en-US" b="1">
                <a:latin typeface="Times New Roman" panose="02020603050405020304" pitchFamily="18" charset="0"/>
              </a:rPr>
              <a:t>；对于商业应用系统来说，</a:t>
            </a:r>
            <a:r>
              <a:rPr lang="en-US" altLang="zh-CN" b="1" i="1">
                <a:latin typeface="Times New Roman" panose="02020603050405020304" pitchFamily="18" charset="0"/>
              </a:rPr>
              <a:t>P</a:t>
            </a:r>
            <a:r>
              <a:rPr lang="en-US" altLang="zh-CN" b="1">
                <a:latin typeface="Times New Roman" panose="02020603050405020304" pitchFamily="18" charset="0"/>
              </a:rPr>
              <a:t>=28000</a:t>
            </a:r>
            <a:r>
              <a:rPr lang="zh-CN" altLang="en-US" b="1">
                <a:latin typeface="Times New Roman" panose="02020603050405020304" pitchFamily="18" charset="0"/>
              </a:rPr>
              <a:t>。可以从历史数据导出适用于当前项目的生产率参数值。</a:t>
            </a:r>
            <a:r>
              <a:rPr lang="zh-CN" altLang="en-US">
                <a:latin typeface="Times New Roman" panose="02020603050405020304" pitchFamily="18" charset="0"/>
              </a:rPr>
              <a:t> </a:t>
            </a:r>
          </a:p>
        </p:txBody>
      </p:sp>
    </p:spTree>
    <p:extLst>
      <p:ext uri="{BB962C8B-B14F-4D97-AF65-F5344CB8AC3E}">
        <p14:creationId xmlns:p14="http://schemas.microsoft.com/office/powerpoint/2010/main" val="1680555714"/>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b="1">
                <a:latin typeface="Times New Roman" panose="02020603050405020304" pitchFamily="18" charset="0"/>
              </a:rPr>
              <a:t>13.2.3  COCOMO2</a:t>
            </a:r>
            <a:r>
              <a:rPr lang="zh-CN" altLang="en-US" b="1">
                <a:latin typeface="Times New Roman" panose="02020603050405020304" pitchFamily="18" charset="0"/>
              </a:rPr>
              <a:t>模型</a:t>
            </a:r>
          </a:p>
        </p:txBody>
      </p:sp>
      <p:sp>
        <p:nvSpPr>
          <p:cNvPr id="52227" name="Rectangle 3"/>
          <p:cNvSpPr>
            <a:spLocks noGrp="1" noChangeArrowheads="1"/>
          </p:cNvSpPr>
          <p:nvPr>
            <p:ph idx="1"/>
          </p:nvPr>
        </p:nvSpPr>
        <p:spPr>
          <a:xfrm>
            <a:off x="389436" y="1085852"/>
            <a:ext cx="8363938" cy="3250121"/>
          </a:xfrm>
        </p:spPr>
        <p:txBody>
          <a:bodyPr/>
          <a:lstStyle/>
          <a:p>
            <a:pPr>
              <a:lnSpc>
                <a:spcPct val="120000"/>
              </a:lnSpc>
            </a:pPr>
            <a:r>
              <a:rPr lang="en-US" altLang="zh-CN" b="1">
                <a:latin typeface="Times New Roman" panose="02020603050405020304" pitchFamily="18" charset="0"/>
              </a:rPr>
              <a:t>COCOMO</a:t>
            </a:r>
            <a:r>
              <a:rPr lang="zh-CN" altLang="en-US" b="1">
                <a:latin typeface="Times New Roman" panose="02020603050405020304" pitchFamily="18" charset="0"/>
              </a:rPr>
              <a:t>是构造性成本模型（</a:t>
            </a:r>
            <a:r>
              <a:rPr lang="en-US" altLang="zh-CN" b="1">
                <a:latin typeface="Times New Roman" panose="02020603050405020304" pitchFamily="18" charset="0"/>
              </a:rPr>
              <a:t>constructive cost model)</a:t>
            </a:r>
            <a:r>
              <a:rPr lang="zh-CN" altLang="en-US" b="1">
                <a:latin typeface="Times New Roman" panose="02020603050405020304" pitchFamily="18" charset="0"/>
              </a:rPr>
              <a:t>的英文缩写。</a:t>
            </a:r>
          </a:p>
          <a:p>
            <a:pPr>
              <a:lnSpc>
                <a:spcPct val="120000"/>
              </a:lnSpc>
            </a:pPr>
            <a:r>
              <a:rPr lang="en-US" altLang="zh-CN" b="1">
                <a:latin typeface="Times New Roman" panose="02020603050405020304" pitchFamily="18" charset="0"/>
              </a:rPr>
              <a:t>1981</a:t>
            </a:r>
            <a:r>
              <a:rPr lang="zh-CN" altLang="en-US" b="1">
                <a:latin typeface="Times New Roman" panose="02020603050405020304" pitchFamily="18" charset="0"/>
              </a:rPr>
              <a:t>年</a:t>
            </a:r>
            <a:r>
              <a:rPr lang="en-US" altLang="zh-CN" b="1">
                <a:latin typeface="Times New Roman" panose="02020603050405020304" pitchFamily="18" charset="0"/>
              </a:rPr>
              <a:t>Boehm</a:t>
            </a:r>
            <a:r>
              <a:rPr lang="zh-CN" altLang="en-US" b="1">
                <a:latin typeface="Times New Roman" panose="02020603050405020304" pitchFamily="18" charset="0"/>
              </a:rPr>
              <a:t>在</a:t>
            </a:r>
            <a:r>
              <a:rPr lang="en-US" altLang="zh-CN" b="1">
                <a:latin typeface="Times New Roman" panose="02020603050405020304" pitchFamily="18" charset="0"/>
              </a:rPr>
              <a:t>《</a:t>
            </a:r>
            <a:r>
              <a:rPr lang="zh-CN" altLang="en-US" b="1">
                <a:latin typeface="Times New Roman" panose="02020603050405020304" pitchFamily="18" charset="0"/>
              </a:rPr>
              <a:t>软件工程经济学</a:t>
            </a:r>
            <a:r>
              <a:rPr lang="en-US" altLang="zh-CN" b="1">
                <a:latin typeface="Times New Roman" panose="02020603050405020304" pitchFamily="18" charset="0"/>
              </a:rPr>
              <a:t>》</a:t>
            </a:r>
            <a:r>
              <a:rPr lang="zh-CN" altLang="en-US" b="1">
                <a:latin typeface="Times New Roman" panose="02020603050405020304" pitchFamily="18" charset="0"/>
              </a:rPr>
              <a:t>中首次提出了</a:t>
            </a:r>
            <a:r>
              <a:rPr lang="en-US" altLang="zh-CN" b="1">
                <a:latin typeface="Times New Roman" panose="02020603050405020304" pitchFamily="18" charset="0"/>
              </a:rPr>
              <a:t>COCOMO</a:t>
            </a:r>
            <a:r>
              <a:rPr lang="zh-CN" altLang="en-US" b="1">
                <a:latin typeface="Times New Roman" panose="02020603050405020304" pitchFamily="18" charset="0"/>
              </a:rPr>
              <a:t>模型。</a:t>
            </a:r>
          </a:p>
          <a:p>
            <a:pPr>
              <a:lnSpc>
                <a:spcPct val="120000"/>
              </a:lnSpc>
            </a:pPr>
            <a:r>
              <a:rPr lang="en-US" altLang="zh-CN" b="1">
                <a:latin typeface="Times New Roman" panose="02020603050405020304" pitchFamily="18" charset="0"/>
              </a:rPr>
              <a:t>1997</a:t>
            </a:r>
            <a:r>
              <a:rPr lang="zh-CN" altLang="en-US" b="1">
                <a:latin typeface="Times New Roman" panose="02020603050405020304" pitchFamily="18" charset="0"/>
              </a:rPr>
              <a:t>年</a:t>
            </a:r>
            <a:r>
              <a:rPr lang="en-US" altLang="zh-CN" b="1">
                <a:latin typeface="Times New Roman" panose="02020603050405020304" pitchFamily="18" charset="0"/>
              </a:rPr>
              <a:t>Boehm</a:t>
            </a:r>
            <a:r>
              <a:rPr lang="zh-CN" altLang="en-US" b="1">
                <a:latin typeface="Times New Roman" panose="02020603050405020304" pitchFamily="18" charset="0"/>
              </a:rPr>
              <a:t>等人提出的</a:t>
            </a:r>
            <a:r>
              <a:rPr lang="en-US" altLang="zh-CN" b="1">
                <a:latin typeface="Times New Roman" panose="02020603050405020304" pitchFamily="18" charset="0"/>
              </a:rPr>
              <a:t>COCOMO2</a:t>
            </a:r>
            <a:r>
              <a:rPr lang="zh-CN" altLang="en-US" b="1">
                <a:latin typeface="Times New Roman" panose="02020603050405020304" pitchFamily="18" charset="0"/>
              </a:rPr>
              <a:t>模型，是原始的</a:t>
            </a:r>
            <a:r>
              <a:rPr lang="en-US" altLang="zh-CN" b="1">
                <a:latin typeface="Times New Roman" panose="02020603050405020304" pitchFamily="18" charset="0"/>
              </a:rPr>
              <a:t>COCOMO</a:t>
            </a:r>
            <a:r>
              <a:rPr lang="zh-CN" altLang="en-US" b="1">
                <a:latin typeface="Times New Roman" panose="02020603050405020304" pitchFamily="18" charset="0"/>
              </a:rPr>
              <a:t>模型的修订版，它反映了十多年来在成本估计方面所积累的经验。</a:t>
            </a:r>
            <a:r>
              <a:rPr lang="zh-CN" altLang="en-US">
                <a:latin typeface="Times New Roman" panose="02020603050405020304" pitchFamily="18" charset="0"/>
              </a:rPr>
              <a:t> </a:t>
            </a:r>
          </a:p>
        </p:txBody>
      </p:sp>
    </p:spTree>
    <p:extLst>
      <p:ext uri="{BB962C8B-B14F-4D97-AF65-F5344CB8AC3E}">
        <p14:creationId xmlns:p14="http://schemas.microsoft.com/office/powerpoint/2010/main" val="2588335076"/>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idx="1"/>
          </p:nvPr>
        </p:nvSpPr>
        <p:spPr>
          <a:xfrm>
            <a:off x="1485900" y="342900"/>
            <a:ext cx="6172200" cy="3633302"/>
          </a:xfrm>
        </p:spPr>
        <p:txBody>
          <a:bodyPr/>
          <a:lstStyle/>
          <a:p>
            <a:r>
              <a:rPr lang="en-US" altLang="zh-CN" b="1">
                <a:latin typeface="Times New Roman" panose="02020603050405020304" pitchFamily="18" charset="0"/>
              </a:rPr>
              <a:t>COCOMO2</a:t>
            </a:r>
            <a:r>
              <a:rPr lang="zh-CN" altLang="en-US" b="1">
                <a:latin typeface="Times New Roman" panose="02020603050405020304" pitchFamily="18" charset="0"/>
              </a:rPr>
              <a:t>给出了</a:t>
            </a:r>
            <a:r>
              <a:rPr lang="en-US" altLang="zh-CN" b="1">
                <a:latin typeface="Times New Roman" panose="02020603050405020304" pitchFamily="18" charset="0"/>
              </a:rPr>
              <a:t>3</a:t>
            </a:r>
            <a:r>
              <a:rPr lang="zh-CN" altLang="en-US" b="1">
                <a:latin typeface="Times New Roman" panose="02020603050405020304" pitchFamily="18" charset="0"/>
              </a:rPr>
              <a:t>个层次的软件开发工作量估算模型，这</a:t>
            </a:r>
            <a:r>
              <a:rPr lang="en-US" altLang="zh-CN" b="1">
                <a:latin typeface="Times New Roman" panose="02020603050405020304" pitchFamily="18" charset="0"/>
              </a:rPr>
              <a:t>3</a:t>
            </a:r>
            <a:r>
              <a:rPr lang="zh-CN" altLang="en-US" b="1">
                <a:latin typeface="Times New Roman" panose="02020603050405020304" pitchFamily="18" charset="0"/>
              </a:rPr>
              <a:t>个层次的模型在估算工作量时，对软件细节考虑的详尽程度逐级增加。</a:t>
            </a:r>
          </a:p>
          <a:p>
            <a:r>
              <a:rPr lang="en-US" altLang="zh-CN" b="1">
                <a:latin typeface="Times New Roman" panose="02020603050405020304" pitchFamily="18" charset="0"/>
              </a:rPr>
              <a:t>3</a:t>
            </a:r>
            <a:r>
              <a:rPr lang="zh-CN" altLang="en-US" b="1">
                <a:latin typeface="Times New Roman" panose="02020603050405020304" pitchFamily="18" charset="0"/>
              </a:rPr>
              <a:t>个层次的估算模型分别是： </a:t>
            </a:r>
          </a:p>
          <a:p>
            <a:pPr lvl="1"/>
            <a:r>
              <a:rPr lang="zh-CN" altLang="en-US" b="1">
                <a:latin typeface="Times New Roman" panose="02020603050405020304" pitchFamily="18" charset="0"/>
              </a:rPr>
              <a:t>应用系统组成模型。这个模型主要用于估算构建原型的工作量，模型名字暗示在构建原型时大量使用已有的构件。</a:t>
            </a:r>
          </a:p>
          <a:p>
            <a:pPr lvl="1"/>
            <a:r>
              <a:rPr lang="zh-CN" altLang="en-US" b="1">
                <a:latin typeface="Times New Roman" panose="02020603050405020304" pitchFamily="18" charset="0"/>
              </a:rPr>
              <a:t>早期设计模型。这个模型适用于体系结构设计阶段。</a:t>
            </a:r>
          </a:p>
          <a:p>
            <a:pPr lvl="1"/>
            <a:r>
              <a:rPr lang="zh-CN" altLang="en-US" b="1">
                <a:latin typeface="Times New Roman" panose="02020603050405020304" pitchFamily="18" charset="0"/>
              </a:rPr>
              <a:t>后体系结构模型。这个模型适用于完成体系结构设计之后的软件开发阶段。</a:t>
            </a:r>
            <a:r>
              <a:rPr lang="zh-CN" altLang="en-US">
                <a:latin typeface="Times New Roman" panose="02020603050405020304" pitchFamily="18" charset="0"/>
              </a:rPr>
              <a:t> </a:t>
            </a:r>
          </a:p>
        </p:txBody>
      </p:sp>
    </p:spTree>
    <p:extLst>
      <p:ext uri="{BB962C8B-B14F-4D97-AF65-F5344CB8AC3E}">
        <p14:creationId xmlns:p14="http://schemas.microsoft.com/office/powerpoint/2010/main" val="416625380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idx="1"/>
          </p:nvPr>
        </p:nvSpPr>
        <p:spPr>
          <a:xfrm>
            <a:off x="1485900" y="342900"/>
            <a:ext cx="6172200" cy="3661002"/>
          </a:xfrm>
        </p:spPr>
        <p:txBody>
          <a:bodyPr/>
          <a:lstStyle/>
          <a:p>
            <a:r>
              <a:rPr lang="zh-CN" altLang="en-US" b="1" dirty="0">
                <a:latin typeface="Times New Roman" panose="02020603050405020304" pitchFamily="18" charset="0"/>
              </a:rPr>
              <a:t>该模型把软件开发工作量表示成代码行数（</a:t>
            </a:r>
            <a:r>
              <a:rPr lang="en-US" altLang="zh-CN" b="1" dirty="0">
                <a:latin typeface="Times New Roman" panose="02020603050405020304" pitchFamily="18" charset="0"/>
              </a:rPr>
              <a:t>KLOC</a:t>
            </a:r>
            <a:r>
              <a:rPr lang="zh-CN" altLang="en-US" b="1" dirty="0">
                <a:latin typeface="Times New Roman" panose="02020603050405020304" pitchFamily="18" charset="0"/>
              </a:rPr>
              <a:t>）的非线性函数：</a:t>
            </a:r>
          </a:p>
          <a:p>
            <a:pPr>
              <a:buFont typeface="Wingdings" panose="05000000000000000000" pitchFamily="2" charset="2"/>
              <a:buNone/>
            </a:pPr>
            <a:endParaRPr lang="zh-CN" altLang="en-US" b="1" dirty="0">
              <a:latin typeface="Times New Roman" panose="02020603050405020304" pitchFamily="18" charset="0"/>
            </a:endParaRPr>
          </a:p>
          <a:p>
            <a:pPr>
              <a:buFont typeface="Wingdings" panose="05000000000000000000" pitchFamily="2" charset="2"/>
              <a:buNone/>
            </a:pPr>
            <a:endParaRPr lang="zh-CN" altLang="en-US" b="1" dirty="0">
              <a:latin typeface="Times New Roman" panose="02020603050405020304" pitchFamily="18" charset="0"/>
            </a:endParaRPr>
          </a:p>
          <a:p>
            <a:r>
              <a:rPr lang="zh-CN" altLang="en-US" b="1" dirty="0">
                <a:latin typeface="Times New Roman" panose="02020603050405020304" pitchFamily="18" charset="0"/>
              </a:rPr>
              <a:t>其中，</a:t>
            </a:r>
          </a:p>
          <a:p>
            <a:pPr lvl="1"/>
            <a:r>
              <a:rPr lang="en-US" altLang="zh-CN" b="1" i="1" dirty="0">
                <a:latin typeface="Times New Roman" panose="02020603050405020304" pitchFamily="18" charset="0"/>
              </a:rPr>
              <a:t>E</a:t>
            </a:r>
            <a:r>
              <a:rPr lang="zh-CN" altLang="en-US" b="1" dirty="0">
                <a:latin typeface="Times New Roman" panose="02020603050405020304" pitchFamily="18" charset="0"/>
              </a:rPr>
              <a:t>是开发工作量（以人月为单位），</a:t>
            </a:r>
          </a:p>
          <a:p>
            <a:pPr lvl="1"/>
            <a:r>
              <a:rPr lang="en-US" altLang="zh-CN" b="1" i="1" dirty="0">
                <a:latin typeface="Times New Roman" panose="02020603050405020304" pitchFamily="18" charset="0"/>
              </a:rPr>
              <a:t>a</a:t>
            </a:r>
            <a:r>
              <a:rPr lang="zh-CN" altLang="en-US" b="1" dirty="0">
                <a:latin typeface="Times New Roman" panose="02020603050405020304" pitchFamily="18" charset="0"/>
              </a:rPr>
              <a:t>是模型系数，</a:t>
            </a:r>
          </a:p>
          <a:p>
            <a:pPr lvl="1"/>
            <a:r>
              <a:rPr lang="en-US" altLang="zh-CN" b="1" dirty="0">
                <a:latin typeface="Times New Roman" panose="02020603050405020304" pitchFamily="18" charset="0"/>
              </a:rPr>
              <a:t>KLOC</a:t>
            </a:r>
            <a:r>
              <a:rPr lang="zh-CN" altLang="en-US" b="1" dirty="0">
                <a:latin typeface="Times New Roman" panose="02020603050405020304" pitchFamily="18" charset="0"/>
              </a:rPr>
              <a:t>是估计的源代码行数，</a:t>
            </a:r>
          </a:p>
          <a:p>
            <a:pPr lvl="1"/>
            <a:r>
              <a:rPr lang="en-US" altLang="zh-CN" b="1" i="1" dirty="0">
                <a:latin typeface="Times New Roman" panose="02020603050405020304" pitchFamily="18" charset="0"/>
              </a:rPr>
              <a:t>b</a:t>
            </a:r>
            <a:r>
              <a:rPr lang="zh-CN" altLang="en-US" b="1" dirty="0">
                <a:latin typeface="Times New Roman" panose="02020603050405020304" pitchFamily="18" charset="0"/>
              </a:rPr>
              <a:t>是模型指数，</a:t>
            </a:r>
          </a:p>
          <a:p>
            <a:pPr lvl="1"/>
            <a:r>
              <a:rPr lang="en-US" altLang="zh-CN" b="1" i="1" dirty="0">
                <a:latin typeface="Times New Roman" panose="02020603050405020304" pitchFamily="18" charset="0"/>
              </a:rPr>
              <a:t>f</a:t>
            </a:r>
            <a:r>
              <a:rPr lang="en-US" altLang="zh-CN" b="1" i="1" baseline="-25000" dirty="0">
                <a:latin typeface="Times New Roman" panose="02020603050405020304" pitchFamily="18" charset="0"/>
              </a:rPr>
              <a:t>i </a:t>
            </a:r>
            <a:r>
              <a:rPr lang="en-US" altLang="zh-CN" b="1" dirty="0">
                <a:latin typeface="Times New Roman" panose="02020603050405020304" pitchFamily="18" charset="0"/>
              </a:rPr>
              <a:t>(</a:t>
            </a:r>
            <a:r>
              <a:rPr lang="en-US" altLang="zh-CN" b="1" i="1" dirty="0" err="1">
                <a:latin typeface="Times New Roman" panose="02020603050405020304" pitchFamily="18" charset="0"/>
              </a:rPr>
              <a:t>i</a:t>
            </a:r>
            <a:r>
              <a:rPr lang="en-US" altLang="zh-CN" b="1" dirty="0">
                <a:latin typeface="Times New Roman" panose="02020603050405020304" pitchFamily="18" charset="0"/>
              </a:rPr>
              <a:t>=1~17)</a:t>
            </a:r>
            <a:r>
              <a:rPr lang="zh-CN" altLang="en-US" b="1" dirty="0">
                <a:latin typeface="Times New Roman" panose="02020603050405020304" pitchFamily="18" charset="0"/>
              </a:rPr>
              <a:t>是成本因素。</a:t>
            </a:r>
            <a:r>
              <a:rPr lang="zh-CN" altLang="en-US" dirty="0">
                <a:latin typeface="Times New Roman" panose="02020603050405020304" pitchFamily="18" charset="0"/>
              </a:rPr>
              <a:t> </a:t>
            </a:r>
          </a:p>
        </p:txBody>
      </p:sp>
      <p:sp>
        <p:nvSpPr>
          <p:cNvPr id="54276" name="Rectangle 4"/>
          <p:cNvSpPr>
            <a:spLocks noChangeArrowheads="1"/>
          </p:cNvSpPr>
          <p:nvPr/>
        </p:nvSpPr>
        <p:spPr bwMode="auto">
          <a:xfrm>
            <a:off x="1143001" y="-126958"/>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050"/>
          </a:p>
        </p:txBody>
      </p:sp>
      <mc:AlternateContent xmlns:mc="http://schemas.openxmlformats.org/markup-compatibility/2006">
        <mc:Choice xmlns:a14="http://schemas.microsoft.com/office/drawing/2010/main" Requires="a14">
          <p:sp>
            <p:nvSpPr>
              <p:cNvPr id="54275" name="Object 3"/>
              <p:cNvSpPr txBox="1"/>
              <p:nvPr/>
            </p:nvSpPr>
            <p:spPr bwMode="auto">
              <a:xfrm>
                <a:off x="3086100" y="1143000"/>
                <a:ext cx="3028950" cy="857250"/>
              </a:xfrm>
              <a:prstGeom prst="rect">
                <a:avLst/>
              </a:prstGeom>
              <a:noFill/>
              <a:ex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chemeClr val="tx1"/>
                          </a:solidFill>
                          <a:latin typeface="Cambria Math" panose="02040503050406030204" pitchFamily="18" charset="0"/>
                        </a:rPr>
                        <m:t>E</m:t>
                      </m:r>
                      <m:r>
                        <a:rPr lang="zh-CN" altLang="en-US" i="1" smtClean="0">
                          <a:solidFill>
                            <a:schemeClr val="tx1"/>
                          </a:solidFill>
                          <a:latin typeface="Cambria Math" panose="02040503050406030204" pitchFamily="18" charset="0"/>
                        </a:rPr>
                        <m:t>=</m:t>
                      </m:r>
                      <m:r>
                        <a:rPr lang="zh-CN" altLang="en-US" i="1" smtClean="0">
                          <a:solidFill>
                            <a:schemeClr val="tx1"/>
                          </a:solidFill>
                          <a:latin typeface="Cambria Math" panose="02040503050406030204" pitchFamily="18" charset="0"/>
                        </a:rPr>
                        <m:t>𝑎</m:t>
                      </m:r>
                      <m:r>
                        <a:rPr lang="zh-CN" altLang="en-US" i="1" smtClean="0">
                          <a:solidFill>
                            <a:schemeClr val="tx1"/>
                          </a:solidFill>
                          <a:latin typeface="Cambria Math" panose="02040503050406030204" pitchFamily="18" charset="0"/>
                        </a:rPr>
                        <m:t>×</m:t>
                      </m:r>
                      <m:r>
                        <m:rPr>
                          <m:nor/>
                        </m:rPr>
                        <a:rPr lang="zh-CN" altLang="en-US" i="0">
                          <a:solidFill>
                            <a:schemeClr val="tx1"/>
                          </a:solidFill>
                          <a:latin typeface="Cambria Math" panose="02040503050406030204" pitchFamily="18" charset="0"/>
                        </a:rPr>
                        <m:t>KLO</m:t>
                      </m:r>
                      <m:sSup>
                        <m:sSupPr>
                          <m:ctrlPr>
                            <a:rPr lang="zh-CN" altLang="en-US" i="1">
                              <a:solidFill>
                                <a:schemeClr val="tx1"/>
                              </a:solidFill>
                              <a:latin typeface="Cambria Math" panose="02040503050406030204" pitchFamily="18" charset="0"/>
                            </a:rPr>
                          </m:ctrlPr>
                        </m:sSupPr>
                        <m:e>
                          <m:r>
                            <m:rPr>
                              <m:nor/>
                            </m:rPr>
                            <a:rPr lang="zh-CN" altLang="en-US" i="0">
                              <a:solidFill>
                                <a:schemeClr val="tx1"/>
                              </a:solidFill>
                              <a:latin typeface="Cambria Math" panose="02040503050406030204" pitchFamily="18" charset="0"/>
                            </a:rPr>
                            <m:t>C</m:t>
                          </m:r>
                        </m:e>
                        <m:sup>
                          <m:r>
                            <m:rPr>
                              <m:sty m:val="p"/>
                            </m:rPr>
                            <a:rPr lang="zh-CN" altLang="en-US" i="1">
                              <a:solidFill>
                                <a:schemeClr val="tx1"/>
                              </a:solidFill>
                              <a:latin typeface="Cambria Math" panose="02040503050406030204" pitchFamily="18" charset="0"/>
                            </a:rPr>
                            <m:t>b</m:t>
                          </m:r>
                        </m:sup>
                      </m:sSup>
                      <m:r>
                        <a:rPr lang="zh-CN" altLang="en-US" i="1">
                          <a:solidFill>
                            <a:schemeClr val="tx1"/>
                          </a:solidFill>
                          <a:latin typeface="Cambria Math" panose="02040503050406030204" pitchFamily="18" charset="0"/>
                        </a:rPr>
                        <m:t>×</m:t>
                      </m:r>
                      <m:nary>
                        <m:naryPr>
                          <m:chr m:val="∏"/>
                          <m:ctrlPr>
                            <a:rPr lang="zh-CN" altLang="en-US" i="1">
                              <a:solidFill>
                                <a:schemeClr val="tx1"/>
                              </a:solidFill>
                              <a:latin typeface="Cambria Math" panose="02040503050406030204" pitchFamily="18" charset="0"/>
                            </a:rPr>
                          </m:ctrlPr>
                        </m:naryPr>
                        <m:sub>
                          <m:r>
                            <m:rPr>
                              <m:sty m:val="p"/>
                            </m:rPr>
                            <a:rPr lang="zh-CN" altLang="en-US" i="1">
                              <a:solidFill>
                                <a:schemeClr val="tx1"/>
                              </a:solidFill>
                              <a:latin typeface="Cambria Math" panose="02040503050406030204" pitchFamily="18" charset="0"/>
                            </a:rPr>
                            <m:t>i</m:t>
                          </m:r>
                          <m:r>
                            <a:rPr lang="zh-CN" altLang="en-US" i="1">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17</m:t>
                          </m:r>
                        </m:sup>
                        <m:e>
                          <m:sSub>
                            <m:sSubPr>
                              <m:ctrlPr>
                                <a:rPr lang="zh-CN" altLang="en-US" i="1">
                                  <a:solidFill>
                                    <a:schemeClr val="tx1"/>
                                  </a:solidFill>
                                  <a:latin typeface="Cambria Math" panose="02040503050406030204" pitchFamily="18" charset="0"/>
                                </a:rPr>
                              </m:ctrlPr>
                            </m:sSubPr>
                            <m:e>
                              <m:r>
                                <m:rPr>
                                  <m:sty m:val="p"/>
                                </m:rPr>
                                <a:rPr lang="zh-CN" altLang="en-US" i="1">
                                  <a:solidFill>
                                    <a:schemeClr val="tx1"/>
                                  </a:solidFill>
                                  <a:latin typeface="Cambria Math" panose="02040503050406030204" pitchFamily="18" charset="0"/>
                                </a:rPr>
                                <m:t>f</m:t>
                              </m:r>
                            </m:e>
                            <m:sub>
                              <m:r>
                                <m:rPr>
                                  <m:sty m:val="p"/>
                                </m:rPr>
                                <a:rPr lang="zh-CN" altLang="en-US" i="1">
                                  <a:solidFill>
                                    <a:schemeClr val="tx1"/>
                                  </a:solidFill>
                                  <a:latin typeface="Cambria Math" panose="02040503050406030204" pitchFamily="18" charset="0"/>
                                </a:rPr>
                                <m:t>i</m:t>
                              </m:r>
                            </m:sub>
                          </m:sSub>
                        </m:e>
                      </m:nary>
                    </m:oMath>
                  </m:oMathPara>
                </a14:m>
                <a:endParaRPr lang="zh-CN" altLang="en-US" dirty="0">
                  <a:solidFill>
                    <a:schemeClr val="tx1"/>
                  </a:solidFill>
                </a:endParaRPr>
              </a:p>
            </p:txBody>
          </p:sp>
        </mc:Choice>
        <mc:Fallback>
          <p:sp>
            <p:nvSpPr>
              <p:cNvPr id="54275" name="Object 3"/>
              <p:cNvSpPr txBox="1">
                <a:spLocks noRot="1" noChangeAspect="1" noMove="1" noResize="1" noEditPoints="1" noAdjustHandles="1" noChangeArrowheads="1" noChangeShapeType="1" noTextEdit="1"/>
              </p:cNvSpPr>
              <p:nvPr/>
            </p:nvSpPr>
            <p:spPr bwMode="auto">
              <a:xfrm>
                <a:off x="3086100" y="1143000"/>
                <a:ext cx="3028950" cy="857250"/>
              </a:xfrm>
              <a:prstGeom prst="rect">
                <a:avLst/>
              </a:prstGeom>
              <a:blipFill>
                <a:blip r:embed="rId2"/>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4102491401"/>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idx="1"/>
          </p:nvPr>
        </p:nvSpPr>
        <p:spPr>
          <a:xfrm>
            <a:off x="1485900" y="342900"/>
            <a:ext cx="6172200" cy="3432478"/>
          </a:xfrm>
        </p:spPr>
        <p:txBody>
          <a:bodyPr/>
          <a:lstStyle/>
          <a:p>
            <a:r>
              <a:rPr lang="zh-CN" altLang="en-US" sz="1950" b="1">
                <a:latin typeface="Times New Roman" panose="02020603050405020304" pitchFamily="18" charset="0"/>
              </a:rPr>
              <a:t>每个成本因素都根据它的重要程度和对工作量影响大小被赋予一定数值（称为工作量系数）。表</a:t>
            </a:r>
            <a:r>
              <a:rPr lang="en-US" altLang="zh-CN" sz="1950" b="1">
                <a:latin typeface="Times New Roman" panose="02020603050405020304" pitchFamily="18" charset="0"/>
              </a:rPr>
              <a:t>13.3</a:t>
            </a:r>
            <a:r>
              <a:rPr lang="zh-CN" altLang="en-US" sz="1950" b="1">
                <a:latin typeface="Times New Roman" panose="02020603050405020304" pitchFamily="18" charset="0"/>
              </a:rPr>
              <a:t>列出了</a:t>
            </a:r>
            <a:r>
              <a:rPr lang="en-US" altLang="zh-CN" sz="1950" b="1">
                <a:latin typeface="Times New Roman" panose="02020603050405020304" pitchFamily="18" charset="0"/>
              </a:rPr>
              <a:t>COCOMO2</a:t>
            </a:r>
            <a:r>
              <a:rPr lang="zh-CN" altLang="en-US" sz="1950" b="1">
                <a:latin typeface="Times New Roman" panose="02020603050405020304" pitchFamily="18" charset="0"/>
              </a:rPr>
              <a:t>模型使用的成本因素及与之相联系的工作量系数。</a:t>
            </a:r>
          </a:p>
          <a:p>
            <a:r>
              <a:rPr lang="zh-CN" altLang="en-US" sz="1950" b="1">
                <a:latin typeface="Times New Roman" panose="02020603050405020304" pitchFamily="18" charset="0"/>
              </a:rPr>
              <a:t>与原始的</a:t>
            </a:r>
            <a:r>
              <a:rPr lang="en-US" altLang="zh-CN" sz="1950" b="1">
                <a:latin typeface="Times New Roman" panose="02020603050405020304" pitchFamily="18" charset="0"/>
              </a:rPr>
              <a:t>COCOMO</a:t>
            </a:r>
            <a:r>
              <a:rPr lang="zh-CN" altLang="en-US" sz="1950" b="1">
                <a:latin typeface="Times New Roman" panose="02020603050405020304" pitchFamily="18" charset="0"/>
              </a:rPr>
              <a:t>模型相比，</a:t>
            </a:r>
            <a:r>
              <a:rPr lang="en-US" altLang="zh-CN" sz="1950" b="1">
                <a:latin typeface="Times New Roman" panose="02020603050405020304" pitchFamily="18" charset="0"/>
              </a:rPr>
              <a:t>COCOMO2</a:t>
            </a:r>
            <a:r>
              <a:rPr lang="zh-CN" altLang="en-US" sz="1950" b="1">
                <a:latin typeface="Times New Roman" panose="02020603050405020304" pitchFamily="18" charset="0"/>
              </a:rPr>
              <a:t>模型使用的成本因素有下述变化。 </a:t>
            </a:r>
          </a:p>
          <a:p>
            <a:pPr lvl="1"/>
            <a:r>
              <a:rPr lang="zh-CN" altLang="en-US" sz="1650" b="1">
                <a:latin typeface="Times New Roman" panose="02020603050405020304" pitchFamily="18" charset="0"/>
              </a:rPr>
              <a:t>新增加了</a:t>
            </a:r>
            <a:r>
              <a:rPr lang="en-US" altLang="zh-CN" sz="1650" b="1">
                <a:latin typeface="Times New Roman" panose="02020603050405020304" pitchFamily="18" charset="0"/>
              </a:rPr>
              <a:t>4</a:t>
            </a:r>
            <a:r>
              <a:rPr lang="zh-CN" altLang="en-US" sz="1650" b="1">
                <a:latin typeface="Times New Roman" panose="02020603050405020304" pitchFamily="18" charset="0"/>
              </a:rPr>
              <a:t>个成本因素，它们分别是要求的可重用性、需要的文档量、人员连续性（即人员稳定程度）和多地点开发。 </a:t>
            </a:r>
          </a:p>
          <a:p>
            <a:pPr lvl="1"/>
            <a:r>
              <a:rPr lang="zh-CN" altLang="en-US" sz="1650" b="1">
                <a:latin typeface="Times New Roman" panose="02020603050405020304" pitchFamily="18" charset="0"/>
              </a:rPr>
              <a:t>略去了原始模型中的</a:t>
            </a:r>
            <a:r>
              <a:rPr lang="en-US" altLang="zh-CN" sz="1650" b="1">
                <a:latin typeface="Times New Roman" panose="02020603050405020304" pitchFamily="18" charset="0"/>
              </a:rPr>
              <a:t>2</a:t>
            </a:r>
            <a:r>
              <a:rPr lang="zh-CN" altLang="en-US" sz="1650" b="1">
                <a:latin typeface="Times New Roman" panose="02020603050405020304" pitchFamily="18" charset="0"/>
              </a:rPr>
              <a:t>个成本因素（计算机切换时间和使用现代程序设计实践）。</a:t>
            </a:r>
          </a:p>
          <a:p>
            <a:pPr lvl="1"/>
            <a:r>
              <a:rPr lang="zh-CN" altLang="en-US" sz="1650" b="1">
                <a:latin typeface="Times New Roman" panose="02020603050405020304" pitchFamily="18" charset="0"/>
              </a:rPr>
              <a:t>某些成本因素（分析员能力、平台经验、语言和工具经验）对生产率的影响（即工作量系数最大值与最小值的比率）增加了，另一些成本因素（程序员能力）的影响减小了。</a:t>
            </a:r>
            <a:r>
              <a:rPr lang="zh-CN" altLang="en-US" sz="1650">
                <a:latin typeface="Times New Roman" panose="02020603050405020304" pitchFamily="18" charset="0"/>
              </a:rPr>
              <a:t> </a:t>
            </a:r>
          </a:p>
        </p:txBody>
      </p:sp>
    </p:spTree>
    <p:extLst>
      <p:ext uri="{BB962C8B-B14F-4D97-AF65-F5344CB8AC3E}">
        <p14:creationId xmlns:p14="http://schemas.microsoft.com/office/powerpoint/2010/main" val="378113861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idx="1"/>
          </p:nvPr>
        </p:nvSpPr>
        <p:spPr>
          <a:xfrm>
            <a:off x="1485900" y="342900"/>
            <a:ext cx="6172200" cy="3877985"/>
          </a:xfrm>
        </p:spPr>
        <p:txBody>
          <a:bodyPr/>
          <a:lstStyle/>
          <a:p>
            <a:r>
              <a:rPr lang="zh-CN" altLang="en-US" b="1">
                <a:latin typeface="Times New Roman" panose="02020603050405020304" pitchFamily="18" charset="0"/>
              </a:rPr>
              <a:t>为了确定工作量方程中模型指数</a:t>
            </a:r>
            <a:r>
              <a:rPr lang="en-US" altLang="zh-CN" b="1" i="1">
                <a:latin typeface="Times New Roman" panose="02020603050405020304" pitchFamily="18" charset="0"/>
              </a:rPr>
              <a:t>b</a:t>
            </a:r>
            <a:r>
              <a:rPr lang="zh-CN" altLang="en-US" b="1">
                <a:latin typeface="Times New Roman" panose="02020603050405020304" pitchFamily="18" charset="0"/>
              </a:rPr>
              <a:t>的值，</a:t>
            </a:r>
            <a:r>
              <a:rPr lang="en-US" altLang="zh-CN" b="1">
                <a:latin typeface="Times New Roman" panose="02020603050405020304" pitchFamily="18" charset="0"/>
              </a:rPr>
              <a:t>COCOMO2</a:t>
            </a:r>
            <a:r>
              <a:rPr lang="zh-CN" altLang="en-US" b="1">
                <a:latin typeface="Times New Roman" panose="02020603050405020304" pitchFamily="18" charset="0"/>
              </a:rPr>
              <a:t>采用了更加精细得多的</a:t>
            </a:r>
            <a:r>
              <a:rPr lang="en-US" altLang="zh-CN" b="1" i="1">
                <a:latin typeface="Times New Roman" panose="02020603050405020304" pitchFamily="18" charset="0"/>
              </a:rPr>
              <a:t>b</a:t>
            </a:r>
            <a:r>
              <a:rPr lang="zh-CN" altLang="en-US" b="1">
                <a:latin typeface="Times New Roman" panose="02020603050405020304" pitchFamily="18" charset="0"/>
              </a:rPr>
              <a:t>分级模型，这个模型使用</a:t>
            </a:r>
            <a:r>
              <a:rPr lang="en-US" altLang="zh-CN" b="1">
                <a:latin typeface="Times New Roman" panose="02020603050405020304" pitchFamily="18" charset="0"/>
              </a:rPr>
              <a:t>5</a:t>
            </a:r>
            <a:r>
              <a:rPr lang="zh-CN" altLang="en-US" b="1">
                <a:latin typeface="Times New Roman" panose="02020603050405020304" pitchFamily="18" charset="0"/>
              </a:rPr>
              <a:t>个分级因素</a:t>
            </a:r>
            <a:r>
              <a:rPr lang="en-US" altLang="zh-CN" b="1" i="1">
                <a:latin typeface="Times New Roman" panose="02020603050405020304" pitchFamily="18" charset="0"/>
              </a:rPr>
              <a:t>W</a:t>
            </a:r>
            <a:r>
              <a:rPr lang="en-US" altLang="zh-CN" b="1" i="1" baseline="-25000">
                <a:latin typeface="Times New Roman" panose="02020603050405020304" pitchFamily="18" charset="0"/>
              </a:rPr>
              <a:t>i</a:t>
            </a:r>
            <a:r>
              <a:rPr lang="en-US" altLang="zh-CN" b="1">
                <a:latin typeface="Times New Roman" panose="02020603050405020304" pitchFamily="18" charset="0"/>
              </a:rPr>
              <a:t>(1≤</a:t>
            </a:r>
            <a:r>
              <a:rPr lang="en-US" altLang="zh-CN" b="1" i="1">
                <a:latin typeface="Times New Roman" panose="02020603050405020304" pitchFamily="18" charset="0"/>
              </a:rPr>
              <a:t>i</a:t>
            </a:r>
            <a:r>
              <a:rPr lang="en-US" altLang="zh-CN" b="1">
                <a:latin typeface="Times New Roman" panose="02020603050405020304" pitchFamily="18" charset="0"/>
              </a:rPr>
              <a:t>≤5),</a:t>
            </a:r>
            <a:r>
              <a:rPr lang="zh-CN" altLang="en-US" b="1">
                <a:latin typeface="Times New Roman" panose="02020603050405020304" pitchFamily="18" charset="0"/>
              </a:rPr>
              <a:t>其中每个因素都划分成从甚低（</a:t>
            </a:r>
            <a:r>
              <a:rPr lang="en-US" altLang="zh-CN" b="1" i="1">
                <a:latin typeface="Times New Roman" panose="02020603050405020304" pitchFamily="18" charset="0"/>
              </a:rPr>
              <a:t>W</a:t>
            </a:r>
            <a:r>
              <a:rPr lang="en-US" altLang="zh-CN" b="1" i="1" baseline="-25000">
                <a:latin typeface="Times New Roman" panose="02020603050405020304" pitchFamily="18" charset="0"/>
              </a:rPr>
              <a:t>i</a:t>
            </a:r>
            <a:r>
              <a:rPr lang="en-US" altLang="zh-CN" b="1">
                <a:latin typeface="Times New Roman" panose="02020603050405020304" pitchFamily="18" charset="0"/>
              </a:rPr>
              <a:t>=5)</a:t>
            </a:r>
            <a:r>
              <a:rPr lang="zh-CN" altLang="en-US" b="1">
                <a:latin typeface="Times New Roman" panose="02020603050405020304" pitchFamily="18" charset="0"/>
              </a:rPr>
              <a:t>到特高（</a:t>
            </a:r>
            <a:r>
              <a:rPr lang="en-US" altLang="zh-CN" b="1" i="1">
                <a:latin typeface="Times New Roman" panose="02020603050405020304" pitchFamily="18" charset="0"/>
              </a:rPr>
              <a:t>W</a:t>
            </a:r>
            <a:r>
              <a:rPr lang="en-US" altLang="zh-CN" b="1" i="1" baseline="-25000">
                <a:latin typeface="Times New Roman" panose="02020603050405020304" pitchFamily="18" charset="0"/>
              </a:rPr>
              <a:t>i</a:t>
            </a:r>
            <a:r>
              <a:rPr lang="en-US" altLang="zh-CN" b="1">
                <a:latin typeface="Times New Roman" panose="02020603050405020304" pitchFamily="18" charset="0"/>
              </a:rPr>
              <a:t>=0)</a:t>
            </a:r>
            <a:r>
              <a:rPr lang="zh-CN" altLang="en-US" b="1">
                <a:latin typeface="Times New Roman" panose="02020603050405020304" pitchFamily="18" charset="0"/>
              </a:rPr>
              <a:t>的</a:t>
            </a:r>
            <a:r>
              <a:rPr lang="en-US" altLang="zh-CN" b="1">
                <a:latin typeface="Times New Roman" panose="02020603050405020304" pitchFamily="18" charset="0"/>
              </a:rPr>
              <a:t>6</a:t>
            </a:r>
            <a:r>
              <a:rPr lang="zh-CN" altLang="en-US" b="1">
                <a:latin typeface="Times New Roman" panose="02020603050405020304" pitchFamily="18" charset="0"/>
              </a:rPr>
              <a:t>个级别，然后用下式计算</a:t>
            </a:r>
            <a:r>
              <a:rPr lang="en-US" altLang="zh-CN" b="1" i="1">
                <a:latin typeface="Times New Roman" panose="02020603050405020304" pitchFamily="18" charset="0"/>
              </a:rPr>
              <a:t>b</a:t>
            </a:r>
            <a:r>
              <a:rPr lang="zh-CN" altLang="en-US" b="1">
                <a:latin typeface="Times New Roman" panose="02020603050405020304" pitchFamily="18" charset="0"/>
              </a:rPr>
              <a:t>的数值：</a:t>
            </a:r>
          </a:p>
          <a:p>
            <a:pPr>
              <a:buFont typeface="Wingdings" panose="05000000000000000000" pitchFamily="2" charset="2"/>
              <a:buNone/>
            </a:pPr>
            <a:endParaRPr lang="zh-CN" altLang="en-US" b="1">
              <a:latin typeface="Times New Roman" panose="02020603050405020304" pitchFamily="18" charset="0"/>
            </a:endParaRPr>
          </a:p>
          <a:p>
            <a:pPr>
              <a:buFont typeface="Wingdings" panose="05000000000000000000" pitchFamily="2" charset="2"/>
              <a:buNone/>
            </a:pPr>
            <a:endParaRPr lang="zh-CN" altLang="en-US" b="1">
              <a:latin typeface="Times New Roman" panose="02020603050405020304" pitchFamily="18" charset="0"/>
            </a:endParaRPr>
          </a:p>
          <a:p>
            <a:r>
              <a:rPr lang="zh-CN" altLang="en-US" b="1">
                <a:latin typeface="Times New Roman" panose="02020603050405020304" pitchFamily="18" charset="0"/>
              </a:rPr>
              <a:t>因此，</a:t>
            </a:r>
            <a:r>
              <a:rPr lang="en-US" altLang="zh-CN" b="1" i="1">
                <a:latin typeface="Times New Roman" panose="02020603050405020304" pitchFamily="18" charset="0"/>
              </a:rPr>
              <a:t>b</a:t>
            </a:r>
            <a:r>
              <a:rPr lang="zh-CN" altLang="en-US" b="1">
                <a:latin typeface="Times New Roman" panose="02020603050405020304" pitchFamily="18" charset="0"/>
              </a:rPr>
              <a:t>的取值范围为</a:t>
            </a:r>
            <a:r>
              <a:rPr lang="en-US" altLang="zh-CN" b="1">
                <a:latin typeface="Times New Roman" panose="02020603050405020304" pitchFamily="18" charset="0"/>
              </a:rPr>
              <a:t>1.01~1.26</a:t>
            </a:r>
            <a:r>
              <a:rPr lang="zh-CN" altLang="en-US" b="1">
                <a:latin typeface="Times New Roman" panose="02020603050405020304" pitchFamily="18" charset="0"/>
              </a:rPr>
              <a:t>。显然，这种分级模式比原始</a:t>
            </a:r>
            <a:r>
              <a:rPr lang="en-US" altLang="zh-CN" b="1">
                <a:latin typeface="Times New Roman" panose="02020603050405020304" pitchFamily="18" charset="0"/>
              </a:rPr>
              <a:t>COCOMO</a:t>
            </a:r>
            <a:r>
              <a:rPr lang="zh-CN" altLang="en-US" b="1">
                <a:latin typeface="Times New Roman" panose="02020603050405020304" pitchFamily="18" charset="0"/>
              </a:rPr>
              <a:t>模型的分级模式更精细、更灵活。</a:t>
            </a:r>
            <a:r>
              <a:rPr lang="zh-CN" altLang="en-US">
                <a:latin typeface="Times New Roman" panose="02020603050405020304" pitchFamily="18" charset="0"/>
              </a:rPr>
              <a:t> </a:t>
            </a:r>
          </a:p>
        </p:txBody>
      </p:sp>
      <p:sp>
        <p:nvSpPr>
          <p:cNvPr id="56324" name="Rectangle 4"/>
          <p:cNvSpPr>
            <a:spLocks noChangeArrowheads="1"/>
          </p:cNvSpPr>
          <p:nvPr/>
        </p:nvSpPr>
        <p:spPr bwMode="auto">
          <a:xfrm>
            <a:off x="1143001" y="-126958"/>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050"/>
          </a:p>
        </p:txBody>
      </p:sp>
      <mc:AlternateContent xmlns:mc="http://schemas.openxmlformats.org/markup-compatibility/2006">
        <mc:Choice xmlns:a14="http://schemas.microsoft.com/office/drawing/2010/main" Requires="a14">
          <p:sp>
            <p:nvSpPr>
              <p:cNvPr id="56323" name="Object 3"/>
              <p:cNvSpPr txBox="1"/>
              <p:nvPr/>
            </p:nvSpPr>
            <p:spPr bwMode="auto">
              <a:xfrm>
                <a:off x="3086100" y="2343150"/>
                <a:ext cx="2971800" cy="909638"/>
              </a:xfrm>
              <a:prstGeom prst="rect">
                <a:avLst/>
              </a:prstGeom>
              <a:noFill/>
              <a:extLst/>
            </p:spPr>
            <p:txBody>
              <a:bodyPr>
                <a:normAutofit/>
              </a:bodyPr>
              <a:lstStyle/>
              <a:p>
                <a:pPr/>
                <a14:m>
                  <m:oMathPara xmlns:m="http://schemas.openxmlformats.org/officeDocument/2006/math">
                    <m:oMathParaPr>
                      <m:jc m:val="left"/>
                    </m:oMathParaPr>
                    <m:oMath xmlns:m="http://schemas.openxmlformats.org/officeDocument/2006/math">
                      <m:r>
                        <a:rPr lang="zh-CN" altLang="en-US" i="1" smtClean="0">
                          <a:solidFill>
                            <a:schemeClr val="tx1"/>
                          </a:solidFill>
                          <a:latin typeface="Cambria Math" panose="02040503050406030204" pitchFamily="18" charset="0"/>
                        </a:rPr>
                        <m:t>𝑏</m:t>
                      </m:r>
                      <m:r>
                        <a:rPr lang="zh-CN" altLang="en-US" i="1" smtClean="0">
                          <a:solidFill>
                            <a:schemeClr val="tx1"/>
                          </a:solidFill>
                          <a:latin typeface="Cambria Math" panose="02040503050406030204" pitchFamily="18" charset="0"/>
                        </a:rPr>
                        <m:t>=1.01+0.01×</m:t>
                      </m:r>
                      <m:nary>
                        <m:naryPr>
                          <m:chr m:val="∑"/>
                          <m:ctrlPr>
                            <a:rPr lang="zh-CN" altLang="en-US" i="1">
                              <a:solidFill>
                                <a:schemeClr val="tx1"/>
                              </a:solidFill>
                              <a:latin typeface="Cambria Math" panose="02040503050406030204" pitchFamily="18" charset="0"/>
                            </a:rPr>
                          </m:ctrlPr>
                        </m:naryPr>
                        <m:sub>
                          <m:r>
                            <a:rPr lang="zh-CN" altLang="en-US" i="1">
                              <a:solidFill>
                                <a:schemeClr val="tx1"/>
                              </a:solidFill>
                              <a:latin typeface="Cambria Math" panose="02040503050406030204" pitchFamily="18" charset="0"/>
                            </a:rPr>
                            <m:t>𝑖</m:t>
                          </m:r>
                          <m:r>
                            <a:rPr lang="zh-CN" altLang="en-US" i="1">
                              <a:solidFill>
                                <a:schemeClr val="tx1"/>
                              </a:solidFill>
                              <a:latin typeface="Cambria Math" panose="02040503050406030204" pitchFamily="18" charset="0"/>
                            </a:rPr>
                            <m:t>=1</m:t>
                          </m:r>
                        </m:sub>
                        <m:sup>
                          <m:r>
                            <a:rPr lang="zh-CN" altLang="en-US" i="1">
                              <a:solidFill>
                                <a:schemeClr val="tx1"/>
                              </a:solidFill>
                              <a:latin typeface="Cambria Math" panose="02040503050406030204" pitchFamily="18" charset="0"/>
                            </a:rPr>
                            <m:t>5</m:t>
                          </m:r>
                        </m:sup>
                        <m:e>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𝑊</m:t>
                              </m:r>
                            </m:e>
                            <m:sub>
                              <m:r>
                                <a:rPr lang="zh-CN" altLang="en-US" i="1">
                                  <a:solidFill>
                                    <a:schemeClr val="tx1"/>
                                  </a:solidFill>
                                  <a:latin typeface="Cambria Math" panose="02040503050406030204" pitchFamily="18" charset="0"/>
                                </a:rPr>
                                <m:t>𝑖</m:t>
                              </m:r>
                            </m:sub>
                          </m:sSub>
                        </m:e>
                      </m:nary>
                    </m:oMath>
                  </m:oMathPara>
                </a14:m>
                <a:endParaRPr lang="zh-CN" altLang="en-US" dirty="0">
                  <a:solidFill>
                    <a:schemeClr val="tx1"/>
                  </a:solidFill>
                </a:endParaRPr>
              </a:p>
            </p:txBody>
          </p:sp>
        </mc:Choice>
        <mc:Fallback>
          <p:sp>
            <p:nvSpPr>
              <p:cNvPr id="56323" name="Object 3"/>
              <p:cNvSpPr txBox="1">
                <a:spLocks noRot="1" noChangeAspect="1" noMove="1" noResize="1" noEditPoints="1" noAdjustHandles="1" noChangeArrowheads="1" noChangeShapeType="1" noTextEdit="1"/>
              </p:cNvSpPr>
              <p:nvPr/>
            </p:nvSpPr>
            <p:spPr bwMode="auto">
              <a:xfrm>
                <a:off x="3086100" y="2343150"/>
                <a:ext cx="2971800" cy="909638"/>
              </a:xfrm>
              <a:prstGeom prst="rect">
                <a:avLst/>
              </a:prstGeom>
              <a:blipFill>
                <a:blip r:embed="rId2"/>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1654466546"/>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idx="1"/>
          </p:nvPr>
        </p:nvSpPr>
        <p:spPr>
          <a:xfrm>
            <a:off x="1485900" y="342900"/>
            <a:ext cx="6172200" cy="4358116"/>
          </a:xfrm>
        </p:spPr>
        <p:txBody>
          <a:bodyPr/>
          <a:lstStyle/>
          <a:p>
            <a:pPr>
              <a:lnSpc>
                <a:spcPct val="90000"/>
              </a:lnSpc>
              <a:buFont typeface="Wingdings" panose="05000000000000000000" pitchFamily="2" charset="2"/>
              <a:buNone/>
            </a:pPr>
            <a:r>
              <a:rPr lang="en-US" altLang="zh-CN" b="1">
                <a:solidFill>
                  <a:schemeClr val="tx2"/>
                </a:solidFill>
                <a:latin typeface="Times New Roman" panose="02020603050405020304" pitchFamily="18" charset="0"/>
              </a:rPr>
              <a:t>COCOMO2</a:t>
            </a:r>
            <a:r>
              <a:rPr lang="zh-CN" altLang="en-US" b="1">
                <a:solidFill>
                  <a:schemeClr val="tx2"/>
                </a:solidFill>
                <a:latin typeface="Times New Roman" panose="02020603050405020304" pitchFamily="18" charset="0"/>
              </a:rPr>
              <a:t>使用的</a:t>
            </a:r>
            <a:r>
              <a:rPr lang="en-US" altLang="zh-CN" b="1">
                <a:solidFill>
                  <a:schemeClr val="tx2"/>
                </a:solidFill>
                <a:latin typeface="Times New Roman" panose="02020603050405020304" pitchFamily="18" charset="0"/>
              </a:rPr>
              <a:t>5</a:t>
            </a:r>
            <a:r>
              <a:rPr lang="zh-CN" altLang="en-US" b="1">
                <a:solidFill>
                  <a:schemeClr val="tx2"/>
                </a:solidFill>
                <a:latin typeface="Times New Roman" panose="02020603050405020304" pitchFamily="18" charset="0"/>
              </a:rPr>
              <a:t>个分级因素如下所述：</a:t>
            </a:r>
            <a:r>
              <a:rPr lang="zh-CN" altLang="en-US" b="1">
                <a:latin typeface="Times New Roman" panose="02020603050405020304" pitchFamily="18" charset="0"/>
              </a:rPr>
              <a:t> </a:t>
            </a:r>
          </a:p>
          <a:p>
            <a:pPr>
              <a:lnSpc>
                <a:spcPct val="90000"/>
              </a:lnSpc>
            </a:pPr>
            <a:r>
              <a:rPr lang="zh-CN" altLang="en-US" b="1">
                <a:latin typeface="Times New Roman" panose="02020603050405020304" pitchFamily="18" charset="0"/>
              </a:rPr>
              <a:t>项目先例性。这个分级因素指出，对于开发组织来说该项目的新奇程度。</a:t>
            </a:r>
          </a:p>
          <a:p>
            <a:pPr>
              <a:lnSpc>
                <a:spcPct val="90000"/>
              </a:lnSpc>
            </a:pPr>
            <a:r>
              <a:rPr lang="zh-CN" altLang="en-US" b="1">
                <a:latin typeface="Times New Roman" panose="02020603050405020304" pitchFamily="18" charset="0"/>
              </a:rPr>
              <a:t>开发灵活性。这个分级因素反映出，为了实现预先确定的外部接口需求及为了及早开发出产品而需要增加的工作量。</a:t>
            </a:r>
          </a:p>
          <a:p>
            <a:pPr>
              <a:lnSpc>
                <a:spcPct val="90000"/>
              </a:lnSpc>
            </a:pPr>
            <a:r>
              <a:rPr lang="zh-CN" altLang="en-US" b="1">
                <a:latin typeface="Times New Roman" panose="02020603050405020304" pitchFamily="18" charset="0"/>
              </a:rPr>
              <a:t>风险排除度。这个分级因素反映了重大风险已被消除的比例。</a:t>
            </a:r>
          </a:p>
          <a:p>
            <a:pPr>
              <a:lnSpc>
                <a:spcPct val="90000"/>
              </a:lnSpc>
            </a:pPr>
            <a:r>
              <a:rPr lang="zh-CN" altLang="en-US" b="1">
                <a:latin typeface="Times New Roman" panose="02020603050405020304" pitchFamily="18" charset="0"/>
              </a:rPr>
              <a:t>项目组凝聚力。这个分级因素表明了开发人员相互协作时可能存在的困难。</a:t>
            </a:r>
          </a:p>
          <a:p>
            <a:pPr>
              <a:lnSpc>
                <a:spcPct val="90000"/>
              </a:lnSpc>
            </a:pPr>
            <a:r>
              <a:rPr lang="zh-CN" altLang="en-US" b="1">
                <a:latin typeface="Times New Roman" panose="02020603050405020304" pitchFamily="18" charset="0"/>
              </a:rPr>
              <a:t>过程成熟度。这个分级因素反映了按照能力成熟度模型度量出的项目组织的过程成熟度。</a:t>
            </a:r>
            <a:r>
              <a:rPr lang="zh-CN" altLang="en-US">
                <a:latin typeface="Times New Roman" panose="02020603050405020304" pitchFamily="18" charset="0"/>
              </a:rPr>
              <a:t> </a:t>
            </a:r>
          </a:p>
        </p:txBody>
      </p:sp>
    </p:spTree>
    <p:extLst>
      <p:ext uri="{BB962C8B-B14F-4D97-AF65-F5344CB8AC3E}">
        <p14:creationId xmlns:p14="http://schemas.microsoft.com/office/powerpoint/2010/main" val="165481472"/>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altLang="zh-CN" b="1">
                <a:latin typeface="Times New Roman" panose="02020603050405020304" pitchFamily="18" charset="0"/>
              </a:rPr>
              <a:t>13.3  </a:t>
            </a:r>
            <a:r>
              <a:rPr lang="zh-CN" altLang="en-US" b="1">
                <a:latin typeface="Times New Roman" panose="02020603050405020304" pitchFamily="18" charset="0"/>
              </a:rPr>
              <a:t>进度计划</a:t>
            </a:r>
          </a:p>
        </p:txBody>
      </p:sp>
      <p:sp>
        <p:nvSpPr>
          <p:cNvPr id="12291" name="Rectangle 3"/>
          <p:cNvSpPr>
            <a:spLocks noGrp="1" noChangeArrowheads="1"/>
          </p:cNvSpPr>
          <p:nvPr>
            <p:ph idx="1"/>
          </p:nvPr>
        </p:nvSpPr>
        <p:spPr>
          <a:xfrm>
            <a:off x="389436" y="1085852"/>
            <a:ext cx="8363938" cy="1403461"/>
          </a:xfrm>
        </p:spPr>
        <p:txBody>
          <a:bodyPr/>
          <a:lstStyle/>
          <a:p>
            <a:r>
              <a:rPr lang="zh-CN" altLang="en-US" b="1">
                <a:latin typeface="Times New Roman" panose="02020603050405020304" pitchFamily="18" charset="0"/>
              </a:rPr>
              <a:t>软件项目的进度安排通过把工作量分配给特定的软件工程任务并规定完成各项任务的起止日期，从而将估算出的项目工作量分布于计划好的项目持续期内。</a:t>
            </a:r>
          </a:p>
          <a:p>
            <a:r>
              <a:rPr lang="zh-CN" altLang="en-US" b="1">
                <a:latin typeface="Times New Roman" panose="02020603050405020304" pitchFamily="18" charset="0"/>
              </a:rPr>
              <a:t>进度计划将随着时间的流逝而不断演化。</a:t>
            </a:r>
            <a:endParaRPr lang="zh-CN" altLang="en-US">
              <a:latin typeface="Times New Roman" panose="02020603050405020304" pitchFamily="18" charset="0"/>
            </a:endParaRPr>
          </a:p>
        </p:txBody>
      </p:sp>
    </p:spTree>
    <p:extLst>
      <p:ext uri="{BB962C8B-B14F-4D97-AF65-F5344CB8AC3E}">
        <p14:creationId xmlns:p14="http://schemas.microsoft.com/office/powerpoint/2010/main" val="147790896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r>
              <a:rPr lang="en-US" altLang="zh-CN" b="1">
                <a:latin typeface="Times New Roman" panose="02020603050405020304" pitchFamily="18" charset="0"/>
              </a:rPr>
              <a:t>13.3.1  </a:t>
            </a:r>
            <a:r>
              <a:rPr lang="zh-CN" altLang="en-US" b="1">
                <a:latin typeface="Times New Roman" panose="02020603050405020304" pitchFamily="18" charset="0"/>
              </a:rPr>
              <a:t>估算开发时间</a:t>
            </a:r>
          </a:p>
        </p:txBody>
      </p:sp>
      <p:sp>
        <p:nvSpPr>
          <p:cNvPr id="59395" name="Rectangle 3"/>
          <p:cNvSpPr>
            <a:spLocks noGrp="1" noChangeArrowheads="1"/>
          </p:cNvSpPr>
          <p:nvPr>
            <p:ph idx="1"/>
          </p:nvPr>
        </p:nvSpPr>
        <p:spPr>
          <a:xfrm>
            <a:off x="389436" y="1085852"/>
            <a:ext cx="8363938" cy="2492990"/>
          </a:xfrm>
        </p:spPr>
        <p:txBody>
          <a:bodyPr/>
          <a:lstStyle/>
          <a:p>
            <a:r>
              <a:rPr lang="zh-CN" altLang="en-US" b="1">
                <a:latin typeface="Times New Roman" panose="02020603050405020304" pitchFamily="18" charset="0"/>
              </a:rPr>
              <a:t>各种模型估算开发时间的方程很相似，例如： </a:t>
            </a:r>
          </a:p>
          <a:p>
            <a:pPr lvl="1"/>
            <a:r>
              <a:rPr lang="en-US" altLang="zh-CN" b="1">
                <a:latin typeface="Times New Roman" panose="02020603050405020304" pitchFamily="18" charset="0"/>
              </a:rPr>
              <a:t>Walston_Felix</a:t>
            </a:r>
            <a:r>
              <a:rPr lang="zh-CN" altLang="en-US" b="1">
                <a:latin typeface="Times New Roman" panose="02020603050405020304" pitchFamily="18" charset="0"/>
              </a:rPr>
              <a:t>模型  </a:t>
            </a:r>
            <a:r>
              <a:rPr lang="en-US" altLang="zh-CN" b="1" i="1">
                <a:latin typeface="Times New Roman" panose="02020603050405020304" pitchFamily="18" charset="0"/>
              </a:rPr>
              <a:t>T</a:t>
            </a:r>
            <a:r>
              <a:rPr lang="en-US" altLang="zh-CN" b="1">
                <a:latin typeface="Times New Roman" panose="02020603050405020304" pitchFamily="18" charset="0"/>
              </a:rPr>
              <a:t>=2.5</a:t>
            </a:r>
            <a:r>
              <a:rPr lang="en-US" altLang="zh-CN" b="1" i="1">
                <a:latin typeface="Times New Roman" panose="02020603050405020304" pitchFamily="18" charset="0"/>
              </a:rPr>
              <a:t>E</a:t>
            </a:r>
            <a:r>
              <a:rPr lang="en-US" altLang="zh-CN" b="1" baseline="30000">
                <a:latin typeface="Times New Roman" panose="02020603050405020304" pitchFamily="18" charset="0"/>
              </a:rPr>
              <a:t>0.35</a:t>
            </a:r>
          </a:p>
          <a:p>
            <a:pPr lvl="1"/>
            <a:r>
              <a:rPr lang="zh-CN" altLang="en-US" b="1">
                <a:latin typeface="Times New Roman" panose="02020603050405020304" pitchFamily="18" charset="0"/>
              </a:rPr>
              <a:t>原始的</a:t>
            </a:r>
            <a:r>
              <a:rPr lang="en-US" altLang="zh-CN" b="1">
                <a:latin typeface="Times New Roman" panose="02020603050405020304" pitchFamily="18" charset="0"/>
              </a:rPr>
              <a:t>COCOMO</a:t>
            </a:r>
            <a:r>
              <a:rPr lang="zh-CN" altLang="en-US" b="1">
                <a:latin typeface="Times New Roman" panose="02020603050405020304" pitchFamily="18" charset="0"/>
              </a:rPr>
              <a:t>模型  </a:t>
            </a:r>
            <a:r>
              <a:rPr lang="en-US" altLang="zh-CN" b="1" i="1">
                <a:latin typeface="Times New Roman" panose="02020603050405020304" pitchFamily="18" charset="0"/>
              </a:rPr>
              <a:t>T</a:t>
            </a:r>
            <a:r>
              <a:rPr lang="en-US" altLang="zh-CN" b="1">
                <a:latin typeface="Times New Roman" panose="02020603050405020304" pitchFamily="18" charset="0"/>
              </a:rPr>
              <a:t>=2.5</a:t>
            </a:r>
            <a:r>
              <a:rPr lang="en-US" altLang="zh-CN" b="1" i="1">
                <a:latin typeface="Times New Roman" panose="02020603050405020304" pitchFamily="18" charset="0"/>
              </a:rPr>
              <a:t>E</a:t>
            </a:r>
            <a:r>
              <a:rPr lang="en-US" altLang="zh-CN" b="1" baseline="30000">
                <a:latin typeface="Times New Roman" panose="02020603050405020304" pitchFamily="18" charset="0"/>
              </a:rPr>
              <a:t>0.38</a:t>
            </a:r>
          </a:p>
          <a:p>
            <a:pPr lvl="1"/>
            <a:r>
              <a:rPr lang="en-US" altLang="zh-CN" b="1">
                <a:latin typeface="Times New Roman" panose="02020603050405020304" pitchFamily="18" charset="0"/>
              </a:rPr>
              <a:t>COCOMO2</a:t>
            </a:r>
            <a:r>
              <a:rPr lang="zh-CN" altLang="en-US" b="1">
                <a:latin typeface="Times New Roman" panose="02020603050405020304" pitchFamily="18" charset="0"/>
              </a:rPr>
              <a:t>模型  </a:t>
            </a:r>
            <a:r>
              <a:rPr lang="en-US" altLang="zh-CN" b="1">
                <a:latin typeface="Times New Roman" panose="02020603050405020304" pitchFamily="18" charset="0"/>
              </a:rPr>
              <a:t>T=3.0</a:t>
            </a:r>
            <a:r>
              <a:rPr lang="en-US" altLang="zh-CN" b="1" i="1">
                <a:latin typeface="Times New Roman" panose="02020603050405020304" pitchFamily="18" charset="0"/>
              </a:rPr>
              <a:t>E</a:t>
            </a:r>
            <a:r>
              <a:rPr lang="en-US" altLang="zh-CN" b="1" baseline="30000">
                <a:latin typeface="Times New Roman" panose="02020603050405020304" pitchFamily="18" charset="0"/>
              </a:rPr>
              <a:t>0.33+0.2×(b-1.01)</a:t>
            </a:r>
          </a:p>
          <a:p>
            <a:pPr lvl="1"/>
            <a:r>
              <a:rPr lang="en-US" altLang="zh-CN" b="1">
                <a:latin typeface="Times New Roman" panose="02020603050405020304" pitchFamily="18" charset="0"/>
              </a:rPr>
              <a:t>Putnam</a:t>
            </a:r>
            <a:r>
              <a:rPr lang="zh-CN" altLang="en-US" b="1">
                <a:latin typeface="Times New Roman" panose="02020603050405020304" pitchFamily="18" charset="0"/>
              </a:rPr>
              <a:t>模型  </a:t>
            </a:r>
            <a:r>
              <a:rPr lang="en-US" altLang="zh-CN" b="1" i="1">
                <a:latin typeface="Times New Roman" panose="02020603050405020304" pitchFamily="18" charset="0"/>
              </a:rPr>
              <a:t>T</a:t>
            </a:r>
            <a:r>
              <a:rPr lang="en-US" altLang="zh-CN" b="1">
                <a:latin typeface="Times New Roman" panose="02020603050405020304" pitchFamily="18" charset="0"/>
              </a:rPr>
              <a:t>=2.4</a:t>
            </a:r>
            <a:r>
              <a:rPr lang="en-US" altLang="zh-CN" b="1" i="1">
                <a:latin typeface="Times New Roman" panose="02020603050405020304" pitchFamily="18" charset="0"/>
              </a:rPr>
              <a:t>E</a:t>
            </a:r>
            <a:r>
              <a:rPr lang="en-US" altLang="zh-CN" b="1" baseline="30000">
                <a:latin typeface="Times New Roman" panose="02020603050405020304" pitchFamily="18" charset="0"/>
              </a:rPr>
              <a:t>1/3</a:t>
            </a:r>
          </a:p>
          <a:p>
            <a:r>
              <a:rPr lang="zh-CN" altLang="en-US" b="1">
                <a:latin typeface="Times New Roman" panose="02020603050405020304" pitchFamily="18" charset="0"/>
              </a:rPr>
              <a:t>其中，</a:t>
            </a:r>
            <a:r>
              <a:rPr lang="en-US" altLang="zh-CN" b="1" i="1">
                <a:latin typeface="Times New Roman" panose="02020603050405020304" pitchFamily="18" charset="0"/>
              </a:rPr>
              <a:t>E</a:t>
            </a:r>
            <a:r>
              <a:rPr lang="zh-CN" altLang="en-US" b="1">
                <a:latin typeface="Times New Roman" panose="02020603050405020304" pitchFamily="18" charset="0"/>
              </a:rPr>
              <a:t>是开发工作量（以人月为单位），</a:t>
            </a:r>
            <a:r>
              <a:rPr lang="en-US" altLang="zh-CN" b="1" i="1">
                <a:latin typeface="Times New Roman" panose="02020603050405020304" pitchFamily="18" charset="0"/>
              </a:rPr>
              <a:t>T</a:t>
            </a:r>
            <a:r>
              <a:rPr lang="zh-CN" altLang="en-US" b="1">
                <a:latin typeface="Times New Roman" panose="02020603050405020304" pitchFamily="18" charset="0"/>
              </a:rPr>
              <a:t>是开发时间（以月为单位）。</a:t>
            </a:r>
            <a:r>
              <a:rPr lang="zh-CN" altLang="en-US">
                <a:latin typeface="Times New Roman" panose="02020603050405020304" pitchFamily="18" charset="0"/>
              </a:rPr>
              <a:t> </a:t>
            </a:r>
          </a:p>
        </p:txBody>
      </p:sp>
    </p:spTree>
    <p:extLst>
      <p:ext uri="{BB962C8B-B14F-4D97-AF65-F5344CB8AC3E}">
        <p14:creationId xmlns:p14="http://schemas.microsoft.com/office/powerpoint/2010/main" val="693988255"/>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idx="1"/>
          </p:nvPr>
        </p:nvSpPr>
        <p:spPr>
          <a:xfrm>
            <a:off x="395536" y="342901"/>
            <a:ext cx="8424936" cy="3705630"/>
          </a:xfrm>
        </p:spPr>
        <p:txBody>
          <a:bodyPr/>
          <a:lstStyle/>
          <a:p>
            <a:r>
              <a:rPr lang="zh-CN" altLang="en-US" b="1" dirty="0">
                <a:latin typeface="Times New Roman" panose="02020603050405020304" pitchFamily="18" charset="0"/>
              </a:rPr>
              <a:t>经验告诉我们，随着开发小组规模扩大，个人生产率将下降，以致开发时间与从事开发工作的人数并不成反比关系。出现这种现象主要有下述两个原因： </a:t>
            </a:r>
          </a:p>
          <a:p>
            <a:pPr lvl="1"/>
            <a:r>
              <a:rPr lang="zh-CN" altLang="en-US" sz="2000" b="1" dirty="0">
                <a:latin typeface="Times New Roman" panose="02020603050405020304" pitchFamily="18" charset="0"/>
              </a:rPr>
              <a:t>当小组变得更大时，每个人需要用更多时间与组内其他成员讨论问题、协调工作，因此增加了通信开销。</a:t>
            </a:r>
          </a:p>
          <a:p>
            <a:pPr lvl="1"/>
            <a:r>
              <a:rPr lang="zh-CN" altLang="en-US" sz="2000" b="1" dirty="0">
                <a:latin typeface="Times New Roman" panose="02020603050405020304" pitchFamily="18" charset="0"/>
              </a:rPr>
              <a:t>如果在开发过程中增加小组人员，则最初一段时间内项目组总生产率不仅不会提高反而会下降。</a:t>
            </a:r>
          </a:p>
          <a:p>
            <a:r>
              <a:rPr lang="en-US" altLang="zh-CN" b="1" dirty="0">
                <a:latin typeface="Times New Roman" panose="02020603050405020304" pitchFamily="18" charset="0"/>
              </a:rPr>
              <a:t>Brooks</a:t>
            </a:r>
            <a:r>
              <a:rPr lang="zh-CN" altLang="en-US" b="1" dirty="0">
                <a:latin typeface="Times New Roman" panose="02020603050405020304" pitchFamily="18" charset="0"/>
              </a:rPr>
              <a:t>规律：向一个已经延期的项目增加人力，只会使得它更加延期。</a:t>
            </a:r>
          </a:p>
          <a:p>
            <a:r>
              <a:rPr lang="zh-CN" altLang="en-US" b="1" dirty="0">
                <a:latin typeface="Times New Roman" panose="02020603050405020304" pitchFamily="18" charset="0"/>
              </a:rPr>
              <a:t>存在一个最佳的项目组规模</a:t>
            </a:r>
            <a:r>
              <a:rPr lang="en-US" altLang="zh-CN" b="1" i="1" dirty="0" err="1">
                <a:latin typeface="Times New Roman" panose="02020603050405020304" pitchFamily="18" charset="0"/>
              </a:rPr>
              <a:t>P</a:t>
            </a:r>
            <a:r>
              <a:rPr lang="en-US" altLang="zh-CN" b="1" baseline="-25000" dirty="0" err="1">
                <a:latin typeface="Times New Roman" panose="02020603050405020304" pitchFamily="18" charset="0"/>
              </a:rPr>
              <a:t>opt</a:t>
            </a:r>
            <a:r>
              <a:rPr lang="zh-CN" altLang="en-US" b="1" dirty="0">
                <a:latin typeface="Times New Roman" panose="02020603050405020304" pitchFamily="18" charset="0"/>
              </a:rPr>
              <a:t>，这个规模的项目组其总生产率最高。项目组的最佳规模是</a:t>
            </a:r>
            <a:r>
              <a:rPr lang="en-US" altLang="zh-CN" b="1" dirty="0">
                <a:latin typeface="Times New Roman" panose="02020603050405020304" pitchFamily="18" charset="0"/>
              </a:rPr>
              <a:t>5.5</a:t>
            </a:r>
            <a:r>
              <a:rPr lang="zh-CN" altLang="en-US" b="1" dirty="0">
                <a:latin typeface="Times New Roman" panose="02020603050405020304" pitchFamily="18" charset="0"/>
              </a:rPr>
              <a:t>人，即</a:t>
            </a:r>
            <a:r>
              <a:rPr lang="en-US" altLang="zh-CN" b="1" i="1" dirty="0" err="1">
                <a:latin typeface="Times New Roman" panose="02020603050405020304" pitchFamily="18" charset="0"/>
              </a:rPr>
              <a:t>P</a:t>
            </a:r>
            <a:r>
              <a:rPr lang="en-US" altLang="zh-CN" b="1" baseline="-25000" dirty="0" err="1">
                <a:latin typeface="Times New Roman" panose="02020603050405020304" pitchFamily="18" charset="0"/>
              </a:rPr>
              <a:t>opt</a:t>
            </a:r>
            <a:r>
              <a:rPr lang="en-US" altLang="zh-CN" b="1" dirty="0">
                <a:latin typeface="Times New Roman" panose="02020603050405020304" pitchFamily="18" charset="0"/>
              </a:rPr>
              <a:t>=5.5</a:t>
            </a:r>
            <a:r>
              <a:rPr lang="zh-CN" altLang="en-US" b="1" dirty="0">
                <a:latin typeface="Times New Roman" panose="02020603050405020304" pitchFamily="18" charset="0"/>
              </a:rPr>
              <a:t>。</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3004202083"/>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3"/>
          <p:cNvSpPr>
            <a:spLocks noGrp="1" noChangeArrowheads="1"/>
          </p:cNvSpPr>
          <p:nvPr>
            <p:ph idx="1"/>
          </p:nvPr>
        </p:nvSpPr>
        <p:spPr>
          <a:xfrm>
            <a:off x="1485900" y="222648"/>
            <a:ext cx="6172200" cy="1403461"/>
          </a:xfrm>
        </p:spPr>
        <p:txBody>
          <a:bodyPr/>
          <a:lstStyle/>
          <a:p>
            <a:r>
              <a:rPr lang="zh-CN" altLang="en-US" b="1">
                <a:solidFill>
                  <a:schemeClr val="tx1"/>
                </a:solidFill>
              </a:rPr>
              <a:t>所谓管理就是通过计划、组织和控制等一系列活动，合理地配置和使用各种资源，以达到既定目标的过程。</a:t>
            </a:r>
          </a:p>
          <a:p>
            <a:endParaRPr lang="en-US" altLang="zh-CN">
              <a:solidFill>
                <a:schemeClr val="tx1"/>
              </a:solidFill>
            </a:endParaRPr>
          </a:p>
        </p:txBody>
      </p:sp>
      <p:graphicFrame>
        <p:nvGraphicFramePr>
          <p:cNvPr id="19496" name="Object 40"/>
          <p:cNvGraphicFramePr>
            <a:graphicFrameLocks noChangeAspect="1"/>
          </p:cNvGraphicFramePr>
          <p:nvPr>
            <p:extLst>
              <p:ext uri="{D42A27DB-BD31-4B8C-83A1-F6EECF244321}">
                <p14:modId xmlns:p14="http://schemas.microsoft.com/office/powerpoint/2010/main" val="1757803884"/>
              </p:ext>
            </p:extLst>
          </p:nvPr>
        </p:nvGraphicFramePr>
        <p:xfrm>
          <a:off x="1304925" y="1383507"/>
          <a:ext cx="6453188" cy="3169444"/>
        </p:xfrm>
        <a:graphic>
          <a:graphicData uri="http://schemas.openxmlformats.org/presentationml/2006/ole">
            <mc:AlternateContent xmlns:mc="http://schemas.openxmlformats.org/markup-compatibility/2006">
              <mc:Choice xmlns:v="urn:schemas-microsoft-com:vml" Requires="v">
                <p:oleObj spid="_x0000_s1033" name="Visio" r:id="rId3" imgW="3209845" imgH="1486402" progId="Visio.Drawing.11">
                  <p:embed/>
                </p:oleObj>
              </mc:Choice>
              <mc:Fallback>
                <p:oleObj name="Visio" r:id="rId3" imgW="3209845" imgH="1486402" progId="Visio.Drawing.11">
                  <p:embed/>
                  <p:pic>
                    <p:nvPicPr>
                      <p:cNvPr id="0" name=""/>
                      <p:cNvPicPr>
                        <a:picLocks noChangeAspect="1" noChangeArrowheads="1"/>
                      </p:cNvPicPr>
                      <p:nvPr/>
                    </p:nvPicPr>
                    <p:blipFill>
                      <a:blip r:embed="rId4"/>
                      <a:srcRect/>
                      <a:stretch>
                        <a:fillRect/>
                      </a:stretch>
                    </p:blipFill>
                    <p:spPr bwMode="auto">
                      <a:xfrm>
                        <a:off x="1304925" y="1383507"/>
                        <a:ext cx="6453188" cy="3169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278910213"/>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p:txBody>
          <a:bodyPr/>
          <a:lstStyle/>
          <a:p>
            <a:r>
              <a:rPr lang="en-US" altLang="zh-CN" b="1">
                <a:latin typeface="Times New Roman" panose="02020603050405020304" pitchFamily="18" charset="0"/>
              </a:rPr>
              <a:t>13.3.2  Gantt</a:t>
            </a:r>
            <a:r>
              <a:rPr lang="zh-CN" altLang="en-US" b="1">
                <a:latin typeface="Times New Roman" panose="02020603050405020304" pitchFamily="18" charset="0"/>
              </a:rPr>
              <a:t>图</a:t>
            </a:r>
          </a:p>
        </p:txBody>
      </p:sp>
      <p:sp>
        <p:nvSpPr>
          <p:cNvPr id="60419" name="Rectangle 3"/>
          <p:cNvSpPr>
            <a:spLocks noGrp="1" noChangeArrowheads="1"/>
          </p:cNvSpPr>
          <p:nvPr>
            <p:ph type="body" sz="half" idx="1"/>
          </p:nvPr>
        </p:nvSpPr>
        <p:spPr>
          <a:xfrm>
            <a:off x="1485900" y="1200150"/>
            <a:ext cx="6057900" cy="1403461"/>
          </a:xfrm>
        </p:spPr>
        <p:txBody>
          <a:bodyPr/>
          <a:lstStyle/>
          <a:p>
            <a:pPr>
              <a:lnSpc>
                <a:spcPct val="90000"/>
              </a:lnSpc>
            </a:pPr>
            <a:r>
              <a:rPr lang="en-US" altLang="zh-CN" b="1">
                <a:latin typeface="Times New Roman" panose="02020603050405020304" pitchFamily="18" charset="0"/>
              </a:rPr>
              <a:t>Gantt(</a:t>
            </a:r>
            <a:r>
              <a:rPr lang="zh-CN" altLang="en-US" b="1">
                <a:latin typeface="Times New Roman" panose="02020603050405020304" pitchFamily="18" charset="0"/>
              </a:rPr>
              <a:t>甘特</a:t>
            </a:r>
            <a:r>
              <a:rPr lang="en-US" altLang="zh-CN" b="1">
                <a:latin typeface="Times New Roman" panose="02020603050405020304" pitchFamily="18" charset="0"/>
              </a:rPr>
              <a:t>)</a:t>
            </a:r>
            <a:r>
              <a:rPr lang="zh-CN" altLang="en-US" b="1">
                <a:latin typeface="Times New Roman" panose="02020603050405020304" pitchFamily="18" charset="0"/>
              </a:rPr>
              <a:t>图是历史悠久、应用广泛的制定进度计划的工具。</a:t>
            </a:r>
          </a:p>
          <a:p>
            <a:pPr>
              <a:lnSpc>
                <a:spcPct val="90000"/>
              </a:lnSpc>
            </a:pPr>
            <a:r>
              <a:rPr lang="zh-CN" altLang="en-US" b="1">
                <a:latin typeface="Times New Roman" panose="02020603050405020304" pitchFamily="18" charset="0"/>
              </a:rPr>
              <a:t>例子：旧木板房刷漆工程</a:t>
            </a:r>
            <a:r>
              <a:rPr lang="en-US" altLang="zh-CN" b="1">
                <a:latin typeface="Times New Roman" panose="02020603050405020304" pitchFamily="18" charset="0"/>
              </a:rPr>
              <a:t>(15</a:t>
            </a:r>
            <a:r>
              <a:rPr lang="zh-CN" altLang="en-US" b="1">
                <a:latin typeface="Times New Roman" panose="02020603050405020304" pitchFamily="18" charset="0"/>
              </a:rPr>
              <a:t>名工人，工具各</a:t>
            </a:r>
            <a:r>
              <a:rPr lang="en-US" altLang="zh-CN" b="1">
                <a:latin typeface="Times New Roman" panose="02020603050405020304" pitchFamily="18" charset="0"/>
              </a:rPr>
              <a:t>5</a:t>
            </a:r>
            <a:r>
              <a:rPr lang="zh-CN" altLang="en-US" b="1">
                <a:latin typeface="Times New Roman" panose="02020603050405020304" pitchFamily="18" charset="0"/>
              </a:rPr>
              <a:t>把</a:t>
            </a:r>
            <a:r>
              <a:rPr lang="en-US" altLang="zh-CN" b="1">
                <a:latin typeface="Times New Roman" panose="02020603050405020304" pitchFamily="18" charset="0"/>
              </a:rPr>
              <a:t>)</a:t>
            </a:r>
            <a:r>
              <a:rPr lang="en-US" altLang="zh-CN">
                <a:latin typeface="Times New Roman" panose="02020603050405020304" pitchFamily="18" charset="0"/>
              </a:rPr>
              <a:t> </a:t>
            </a:r>
          </a:p>
        </p:txBody>
      </p:sp>
      <p:grpSp>
        <p:nvGrpSpPr>
          <p:cNvPr id="60535" name="Group 119"/>
          <p:cNvGrpSpPr>
            <a:grpSpLocks/>
          </p:cNvGrpSpPr>
          <p:nvPr/>
        </p:nvGrpSpPr>
        <p:grpSpPr bwMode="auto">
          <a:xfrm>
            <a:off x="1428750" y="2687166"/>
            <a:ext cx="6163866" cy="1828800"/>
            <a:chOff x="240" y="2208"/>
            <a:chExt cx="5177" cy="1536"/>
          </a:xfrm>
        </p:grpSpPr>
        <p:sp>
          <p:nvSpPr>
            <p:cNvPr id="60422" name="AutoShape 6"/>
            <p:cNvSpPr>
              <a:spLocks noChangeAspect="1" noChangeArrowheads="1" noTextEdit="1"/>
            </p:cNvSpPr>
            <p:nvPr/>
          </p:nvSpPr>
          <p:spPr bwMode="auto">
            <a:xfrm>
              <a:off x="240" y="2208"/>
              <a:ext cx="5136" cy="1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24" name="Rectangle 8"/>
            <p:cNvSpPr>
              <a:spLocks noChangeArrowheads="1"/>
            </p:cNvSpPr>
            <p:nvPr/>
          </p:nvSpPr>
          <p:spPr bwMode="auto">
            <a:xfrm>
              <a:off x="337" y="2240"/>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表</a:t>
              </a:r>
              <a:endParaRPr lang="zh-CN" altLang="en-US" sz="1050" b="1">
                <a:latin typeface="Times New Roman" panose="02020603050405020304" pitchFamily="18" charset="0"/>
              </a:endParaRPr>
            </a:p>
          </p:txBody>
        </p:sp>
        <p:sp>
          <p:nvSpPr>
            <p:cNvPr id="60425" name="Rectangle 9"/>
            <p:cNvSpPr>
              <a:spLocks noChangeArrowheads="1"/>
            </p:cNvSpPr>
            <p:nvPr/>
          </p:nvSpPr>
          <p:spPr bwMode="auto">
            <a:xfrm>
              <a:off x="555" y="2240"/>
              <a:ext cx="43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dirty="0">
                  <a:latin typeface="Times New Roman" panose="02020603050405020304" pitchFamily="18" charset="0"/>
                </a:rPr>
                <a:t>13.5  </a:t>
              </a:r>
              <a:endParaRPr lang="en-US" altLang="zh-CN" sz="1050" b="1" dirty="0">
                <a:latin typeface="Times New Roman" panose="02020603050405020304" pitchFamily="18" charset="0"/>
              </a:endParaRPr>
            </a:p>
          </p:txBody>
        </p:sp>
        <p:sp>
          <p:nvSpPr>
            <p:cNvPr id="60426" name="Rectangle 10"/>
            <p:cNvSpPr>
              <a:spLocks noChangeArrowheads="1"/>
            </p:cNvSpPr>
            <p:nvPr/>
          </p:nvSpPr>
          <p:spPr bwMode="auto">
            <a:xfrm>
              <a:off x="1065" y="2240"/>
              <a:ext cx="214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各道工序估计需用的时间</a:t>
              </a:r>
              <a:endParaRPr lang="zh-CN" altLang="en-US" sz="1050" b="1">
                <a:latin typeface="Times New Roman" panose="02020603050405020304" pitchFamily="18" charset="0"/>
              </a:endParaRPr>
            </a:p>
          </p:txBody>
        </p:sp>
        <p:sp>
          <p:nvSpPr>
            <p:cNvPr id="60427" name="Rectangle 11"/>
            <p:cNvSpPr>
              <a:spLocks noChangeArrowheads="1"/>
            </p:cNvSpPr>
            <p:nvPr/>
          </p:nvSpPr>
          <p:spPr bwMode="auto">
            <a:xfrm>
              <a:off x="3168" y="2240"/>
              <a:ext cx="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a:t>
              </a:r>
              <a:endParaRPr lang="en-US" altLang="zh-CN" sz="1050" b="1">
                <a:latin typeface="Times New Roman" panose="02020603050405020304" pitchFamily="18" charset="0"/>
              </a:endParaRPr>
            </a:p>
          </p:txBody>
        </p:sp>
        <p:sp>
          <p:nvSpPr>
            <p:cNvPr id="60428" name="Rectangle 12"/>
            <p:cNvSpPr>
              <a:spLocks noChangeArrowheads="1"/>
            </p:cNvSpPr>
            <p:nvPr/>
          </p:nvSpPr>
          <p:spPr bwMode="auto">
            <a:xfrm>
              <a:off x="3264" y="2240"/>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小时</a:t>
              </a:r>
              <a:endParaRPr lang="zh-CN" altLang="en-US" sz="1050" b="1">
                <a:latin typeface="Times New Roman" panose="02020603050405020304" pitchFamily="18" charset="0"/>
              </a:endParaRPr>
            </a:p>
          </p:txBody>
        </p:sp>
        <p:sp>
          <p:nvSpPr>
            <p:cNvPr id="60429" name="Rectangle 13"/>
            <p:cNvSpPr>
              <a:spLocks noChangeArrowheads="1"/>
            </p:cNvSpPr>
            <p:nvPr/>
          </p:nvSpPr>
          <p:spPr bwMode="auto">
            <a:xfrm>
              <a:off x="3648" y="2240"/>
              <a:ext cx="6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a:t>
              </a:r>
              <a:endParaRPr lang="en-US" altLang="zh-CN" sz="1050" b="1">
                <a:latin typeface="Times New Roman" panose="02020603050405020304" pitchFamily="18" charset="0"/>
              </a:endParaRPr>
            </a:p>
          </p:txBody>
        </p:sp>
        <p:sp>
          <p:nvSpPr>
            <p:cNvPr id="60431" name="Rectangle 15"/>
            <p:cNvSpPr>
              <a:spLocks noChangeArrowheads="1"/>
            </p:cNvSpPr>
            <p:nvPr/>
          </p:nvSpPr>
          <p:spPr bwMode="auto">
            <a:xfrm>
              <a:off x="1113" y="2542"/>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工序</a:t>
              </a:r>
              <a:endParaRPr lang="zh-CN" altLang="en-US" sz="1050" b="1">
                <a:latin typeface="Times New Roman" panose="02020603050405020304" pitchFamily="18" charset="0"/>
              </a:endParaRPr>
            </a:p>
          </p:txBody>
        </p:sp>
        <p:sp>
          <p:nvSpPr>
            <p:cNvPr id="60432" name="Rectangle 16"/>
            <p:cNvSpPr>
              <a:spLocks noChangeArrowheads="1"/>
            </p:cNvSpPr>
            <p:nvPr/>
          </p:nvSpPr>
          <p:spPr bwMode="auto">
            <a:xfrm>
              <a:off x="337" y="2829"/>
              <a:ext cx="42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en-US" sz="1800" b="1">
                  <a:latin typeface="Times New Roman" panose="02020603050405020304" pitchFamily="18" charset="0"/>
                </a:rPr>
                <a:t>墙壁</a:t>
              </a:r>
              <a:endParaRPr lang="zh-CN" altLang="en-US" sz="1050" b="1">
                <a:latin typeface="Times New Roman" panose="02020603050405020304" pitchFamily="18" charset="0"/>
              </a:endParaRPr>
            </a:p>
          </p:txBody>
        </p:sp>
        <p:sp>
          <p:nvSpPr>
            <p:cNvPr id="60433" name="Rectangle 17"/>
            <p:cNvSpPr>
              <a:spLocks noChangeArrowheads="1"/>
            </p:cNvSpPr>
            <p:nvPr/>
          </p:nvSpPr>
          <p:spPr bwMode="auto">
            <a:xfrm>
              <a:off x="1937" y="2686"/>
              <a:ext cx="5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刮旧漆</a:t>
              </a:r>
              <a:endParaRPr lang="zh-CN" altLang="en-US" sz="1050" b="1">
                <a:latin typeface="Times New Roman" panose="02020603050405020304" pitchFamily="18" charset="0"/>
              </a:endParaRPr>
            </a:p>
          </p:txBody>
        </p:sp>
        <p:sp>
          <p:nvSpPr>
            <p:cNvPr id="60434" name="Rectangle 18"/>
            <p:cNvSpPr>
              <a:spLocks noChangeArrowheads="1"/>
            </p:cNvSpPr>
            <p:nvPr/>
          </p:nvSpPr>
          <p:spPr bwMode="auto">
            <a:xfrm>
              <a:off x="3235" y="2686"/>
              <a:ext cx="586"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刷新漆</a:t>
              </a:r>
              <a:endParaRPr lang="zh-CN" altLang="en-US" sz="1050" b="1">
                <a:latin typeface="Times New Roman" panose="02020603050405020304" pitchFamily="18" charset="0"/>
              </a:endParaRPr>
            </a:p>
          </p:txBody>
        </p:sp>
        <p:sp>
          <p:nvSpPr>
            <p:cNvPr id="60435" name="Rectangle 19"/>
            <p:cNvSpPr>
              <a:spLocks noChangeArrowheads="1"/>
            </p:cNvSpPr>
            <p:nvPr/>
          </p:nvSpPr>
          <p:spPr bwMode="auto">
            <a:xfrm>
              <a:off x="4604" y="2686"/>
              <a:ext cx="390"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清理</a:t>
              </a:r>
              <a:endParaRPr lang="zh-CN" altLang="en-US" sz="1050" b="1">
                <a:latin typeface="Times New Roman" panose="02020603050405020304" pitchFamily="18" charset="0"/>
              </a:endParaRPr>
            </a:p>
          </p:txBody>
        </p:sp>
        <p:sp>
          <p:nvSpPr>
            <p:cNvPr id="60436" name="Rectangle 20"/>
            <p:cNvSpPr>
              <a:spLocks noChangeArrowheads="1"/>
            </p:cNvSpPr>
            <p:nvPr/>
          </p:nvSpPr>
          <p:spPr bwMode="auto">
            <a:xfrm>
              <a:off x="240" y="2495"/>
              <a:ext cx="1298"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37" name="Line 21"/>
            <p:cNvSpPr>
              <a:spLocks noChangeShapeType="1"/>
            </p:cNvSpPr>
            <p:nvPr/>
          </p:nvSpPr>
          <p:spPr bwMode="auto">
            <a:xfrm>
              <a:off x="240" y="2495"/>
              <a:ext cx="12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38" name="Rectangle 22"/>
            <p:cNvSpPr>
              <a:spLocks noChangeArrowheads="1"/>
            </p:cNvSpPr>
            <p:nvPr/>
          </p:nvSpPr>
          <p:spPr bwMode="auto">
            <a:xfrm>
              <a:off x="1538" y="2495"/>
              <a:ext cx="1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39" name="Line 23"/>
            <p:cNvSpPr>
              <a:spLocks noChangeShapeType="1"/>
            </p:cNvSpPr>
            <p:nvPr/>
          </p:nvSpPr>
          <p:spPr bwMode="auto">
            <a:xfrm>
              <a:off x="1538" y="2495"/>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0" name="Line 24"/>
            <p:cNvSpPr>
              <a:spLocks noChangeShapeType="1"/>
            </p:cNvSpPr>
            <p:nvPr/>
          </p:nvSpPr>
          <p:spPr bwMode="auto">
            <a:xfrm>
              <a:off x="1538" y="249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1" name="Rectangle 25"/>
            <p:cNvSpPr>
              <a:spLocks noChangeArrowheads="1"/>
            </p:cNvSpPr>
            <p:nvPr/>
          </p:nvSpPr>
          <p:spPr bwMode="auto">
            <a:xfrm>
              <a:off x="1549" y="2495"/>
              <a:ext cx="127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42" name="Line 26"/>
            <p:cNvSpPr>
              <a:spLocks noChangeShapeType="1"/>
            </p:cNvSpPr>
            <p:nvPr/>
          </p:nvSpPr>
          <p:spPr bwMode="auto">
            <a:xfrm>
              <a:off x="1549" y="2495"/>
              <a:ext cx="127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3" name="Rectangle 27"/>
            <p:cNvSpPr>
              <a:spLocks noChangeArrowheads="1"/>
            </p:cNvSpPr>
            <p:nvPr/>
          </p:nvSpPr>
          <p:spPr bwMode="auto">
            <a:xfrm>
              <a:off x="2823" y="2495"/>
              <a:ext cx="1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44" name="Line 28"/>
            <p:cNvSpPr>
              <a:spLocks noChangeShapeType="1"/>
            </p:cNvSpPr>
            <p:nvPr/>
          </p:nvSpPr>
          <p:spPr bwMode="auto">
            <a:xfrm>
              <a:off x="2823" y="2495"/>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5" name="Line 29"/>
            <p:cNvSpPr>
              <a:spLocks noChangeShapeType="1"/>
            </p:cNvSpPr>
            <p:nvPr/>
          </p:nvSpPr>
          <p:spPr bwMode="auto">
            <a:xfrm>
              <a:off x="2823" y="249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6" name="Rectangle 30"/>
            <p:cNvSpPr>
              <a:spLocks noChangeArrowheads="1"/>
            </p:cNvSpPr>
            <p:nvPr/>
          </p:nvSpPr>
          <p:spPr bwMode="auto">
            <a:xfrm>
              <a:off x="2834" y="2495"/>
              <a:ext cx="128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47" name="Line 31"/>
            <p:cNvSpPr>
              <a:spLocks noChangeShapeType="1"/>
            </p:cNvSpPr>
            <p:nvPr/>
          </p:nvSpPr>
          <p:spPr bwMode="auto">
            <a:xfrm>
              <a:off x="2834" y="2495"/>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48" name="Rectangle 32"/>
            <p:cNvSpPr>
              <a:spLocks noChangeArrowheads="1"/>
            </p:cNvSpPr>
            <p:nvPr/>
          </p:nvSpPr>
          <p:spPr bwMode="auto">
            <a:xfrm>
              <a:off x="4119" y="2495"/>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49" name="Line 33"/>
            <p:cNvSpPr>
              <a:spLocks noChangeShapeType="1"/>
            </p:cNvSpPr>
            <p:nvPr/>
          </p:nvSpPr>
          <p:spPr bwMode="auto">
            <a:xfrm>
              <a:off x="4119" y="2495"/>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0" name="Line 34"/>
            <p:cNvSpPr>
              <a:spLocks noChangeShapeType="1"/>
            </p:cNvSpPr>
            <p:nvPr/>
          </p:nvSpPr>
          <p:spPr bwMode="auto">
            <a:xfrm>
              <a:off x="4119" y="249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1" name="Rectangle 35"/>
            <p:cNvSpPr>
              <a:spLocks noChangeArrowheads="1"/>
            </p:cNvSpPr>
            <p:nvPr/>
          </p:nvSpPr>
          <p:spPr bwMode="auto">
            <a:xfrm>
              <a:off x="4132" y="2495"/>
              <a:ext cx="128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52" name="Line 36"/>
            <p:cNvSpPr>
              <a:spLocks noChangeShapeType="1"/>
            </p:cNvSpPr>
            <p:nvPr/>
          </p:nvSpPr>
          <p:spPr bwMode="auto">
            <a:xfrm>
              <a:off x="4132" y="2495"/>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3" name="Rectangle 37"/>
            <p:cNvSpPr>
              <a:spLocks noChangeArrowheads="1"/>
            </p:cNvSpPr>
            <p:nvPr/>
          </p:nvSpPr>
          <p:spPr bwMode="auto">
            <a:xfrm>
              <a:off x="1538" y="2510"/>
              <a:ext cx="11" cy="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54" name="Line 38"/>
            <p:cNvSpPr>
              <a:spLocks noChangeShapeType="1"/>
            </p:cNvSpPr>
            <p:nvPr/>
          </p:nvSpPr>
          <p:spPr bwMode="auto">
            <a:xfrm>
              <a:off x="1538" y="2510"/>
              <a:ext cx="1" cy="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5" name="Line 39"/>
            <p:cNvSpPr>
              <a:spLocks noChangeShapeType="1"/>
            </p:cNvSpPr>
            <p:nvPr/>
          </p:nvSpPr>
          <p:spPr bwMode="auto">
            <a:xfrm>
              <a:off x="253" y="2510"/>
              <a:ext cx="1285" cy="575"/>
            </a:xfrm>
            <a:prstGeom prst="line">
              <a:avLst/>
            </a:prstGeom>
            <a:noFill/>
            <a:ln w="1905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6" name="Rectangle 40"/>
            <p:cNvSpPr>
              <a:spLocks noChangeArrowheads="1"/>
            </p:cNvSpPr>
            <p:nvPr/>
          </p:nvSpPr>
          <p:spPr bwMode="auto">
            <a:xfrm>
              <a:off x="2823" y="2510"/>
              <a:ext cx="11" cy="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57" name="Line 41"/>
            <p:cNvSpPr>
              <a:spLocks noChangeShapeType="1"/>
            </p:cNvSpPr>
            <p:nvPr/>
          </p:nvSpPr>
          <p:spPr bwMode="auto">
            <a:xfrm>
              <a:off x="2823" y="2510"/>
              <a:ext cx="1" cy="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58" name="Rectangle 42"/>
            <p:cNvSpPr>
              <a:spLocks noChangeArrowheads="1"/>
            </p:cNvSpPr>
            <p:nvPr/>
          </p:nvSpPr>
          <p:spPr bwMode="auto">
            <a:xfrm>
              <a:off x="4119" y="2510"/>
              <a:ext cx="13" cy="57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59" name="Line 43"/>
            <p:cNvSpPr>
              <a:spLocks noChangeShapeType="1"/>
            </p:cNvSpPr>
            <p:nvPr/>
          </p:nvSpPr>
          <p:spPr bwMode="auto">
            <a:xfrm>
              <a:off x="4119" y="2510"/>
              <a:ext cx="1" cy="57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60" name="Rectangle 44"/>
            <p:cNvSpPr>
              <a:spLocks noChangeArrowheads="1"/>
            </p:cNvSpPr>
            <p:nvPr/>
          </p:nvSpPr>
          <p:spPr bwMode="auto">
            <a:xfrm>
              <a:off x="676" y="313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1</a:t>
              </a:r>
              <a:endParaRPr lang="en-US" altLang="zh-CN" sz="1050" b="1">
                <a:latin typeface="Times New Roman" panose="02020603050405020304" pitchFamily="18" charset="0"/>
              </a:endParaRPr>
            </a:p>
          </p:txBody>
        </p:sp>
        <p:sp>
          <p:nvSpPr>
            <p:cNvPr id="60461" name="Rectangle 45"/>
            <p:cNvSpPr>
              <a:spLocks noChangeArrowheads="1"/>
            </p:cNvSpPr>
            <p:nvPr/>
          </p:nvSpPr>
          <p:spPr bwMode="auto">
            <a:xfrm>
              <a:off x="810" y="3132"/>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或</a:t>
              </a:r>
              <a:endParaRPr lang="zh-CN" altLang="en-US" sz="1050" b="1">
                <a:latin typeface="Times New Roman" panose="02020603050405020304" pitchFamily="18" charset="0"/>
              </a:endParaRPr>
            </a:p>
          </p:txBody>
        </p:sp>
        <p:sp>
          <p:nvSpPr>
            <p:cNvPr id="60462" name="Rectangle 46"/>
            <p:cNvSpPr>
              <a:spLocks noChangeArrowheads="1"/>
            </p:cNvSpPr>
            <p:nvPr/>
          </p:nvSpPr>
          <p:spPr bwMode="auto">
            <a:xfrm>
              <a:off x="1028" y="313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3</a:t>
              </a:r>
              <a:endParaRPr lang="en-US" altLang="zh-CN" sz="1050" b="1">
                <a:latin typeface="Times New Roman" panose="02020603050405020304" pitchFamily="18" charset="0"/>
              </a:endParaRPr>
            </a:p>
          </p:txBody>
        </p:sp>
        <p:sp>
          <p:nvSpPr>
            <p:cNvPr id="60463" name="Rectangle 47"/>
            <p:cNvSpPr>
              <a:spLocks noChangeArrowheads="1"/>
            </p:cNvSpPr>
            <p:nvPr/>
          </p:nvSpPr>
          <p:spPr bwMode="auto">
            <a:xfrm>
              <a:off x="2143" y="313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2</a:t>
              </a:r>
              <a:endParaRPr lang="en-US" altLang="zh-CN" sz="1050" b="1">
                <a:latin typeface="Times New Roman" panose="02020603050405020304" pitchFamily="18" charset="0"/>
              </a:endParaRPr>
            </a:p>
          </p:txBody>
        </p:sp>
        <p:sp>
          <p:nvSpPr>
            <p:cNvPr id="60464" name="Rectangle 48"/>
            <p:cNvSpPr>
              <a:spLocks noChangeArrowheads="1"/>
            </p:cNvSpPr>
            <p:nvPr/>
          </p:nvSpPr>
          <p:spPr bwMode="auto">
            <a:xfrm>
              <a:off x="3441" y="313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3</a:t>
              </a:r>
              <a:endParaRPr lang="en-US" altLang="zh-CN" sz="1050" b="1">
                <a:latin typeface="Times New Roman" panose="02020603050405020304" pitchFamily="18" charset="0"/>
              </a:endParaRPr>
            </a:p>
          </p:txBody>
        </p:sp>
        <p:sp>
          <p:nvSpPr>
            <p:cNvPr id="60465" name="Rectangle 49"/>
            <p:cNvSpPr>
              <a:spLocks noChangeArrowheads="1"/>
            </p:cNvSpPr>
            <p:nvPr/>
          </p:nvSpPr>
          <p:spPr bwMode="auto">
            <a:xfrm>
              <a:off x="4726" y="3132"/>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1</a:t>
              </a:r>
              <a:endParaRPr lang="en-US" altLang="zh-CN" sz="1050" b="1">
                <a:latin typeface="Times New Roman" panose="02020603050405020304" pitchFamily="18" charset="0"/>
              </a:endParaRPr>
            </a:p>
          </p:txBody>
        </p:sp>
        <p:sp>
          <p:nvSpPr>
            <p:cNvPr id="60466" name="Rectangle 50"/>
            <p:cNvSpPr>
              <a:spLocks noChangeArrowheads="1"/>
            </p:cNvSpPr>
            <p:nvPr/>
          </p:nvSpPr>
          <p:spPr bwMode="auto">
            <a:xfrm>
              <a:off x="240" y="3085"/>
              <a:ext cx="1298"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67" name="Line 51"/>
            <p:cNvSpPr>
              <a:spLocks noChangeShapeType="1"/>
            </p:cNvSpPr>
            <p:nvPr/>
          </p:nvSpPr>
          <p:spPr bwMode="auto">
            <a:xfrm>
              <a:off x="240" y="3085"/>
              <a:ext cx="12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68" name="Rectangle 52"/>
            <p:cNvSpPr>
              <a:spLocks noChangeArrowheads="1"/>
            </p:cNvSpPr>
            <p:nvPr/>
          </p:nvSpPr>
          <p:spPr bwMode="auto">
            <a:xfrm>
              <a:off x="1538" y="3085"/>
              <a:ext cx="1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69" name="Line 53"/>
            <p:cNvSpPr>
              <a:spLocks noChangeShapeType="1"/>
            </p:cNvSpPr>
            <p:nvPr/>
          </p:nvSpPr>
          <p:spPr bwMode="auto">
            <a:xfrm>
              <a:off x="1538" y="3085"/>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0" name="Line 54"/>
            <p:cNvSpPr>
              <a:spLocks noChangeShapeType="1"/>
            </p:cNvSpPr>
            <p:nvPr/>
          </p:nvSpPr>
          <p:spPr bwMode="auto">
            <a:xfrm>
              <a:off x="1538" y="308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1" name="Rectangle 55"/>
            <p:cNvSpPr>
              <a:spLocks noChangeArrowheads="1"/>
            </p:cNvSpPr>
            <p:nvPr/>
          </p:nvSpPr>
          <p:spPr bwMode="auto">
            <a:xfrm>
              <a:off x="1549" y="3085"/>
              <a:ext cx="1274"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72" name="Line 56"/>
            <p:cNvSpPr>
              <a:spLocks noChangeShapeType="1"/>
            </p:cNvSpPr>
            <p:nvPr/>
          </p:nvSpPr>
          <p:spPr bwMode="auto">
            <a:xfrm>
              <a:off x="1549" y="3085"/>
              <a:ext cx="127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3" name="Rectangle 57"/>
            <p:cNvSpPr>
              <a:spLocks noChangeArrowheads="1"/>
            </p:cNvSpPr>
            <p:nvPr/>
          </p:nvSpPr>
          <p:spPr bwMode="auto">
            <a:xfrm>
              <a:off x="2823" y="3085"/>
              <a:ext cx="11"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74" name="Line 58"/>
            <p:cNvSpPr>
              <a:spLocks noChangeShapeType="1"/>
            </p:cNvSpPr>
            <p:nvPr/>
          </p:nvSpPr>
          <p:spPr bwMode="auto">
            <a:xfrm>
              <a:off x="2823" y="3085"/>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5" name="Line 59"/>
            <p:cNvSpPr>
              <a:spLocks noChangeShapeType="1"/>
            </p:cNvSpPr>
            <p:nvPr/>
          </p:nvSpPr>
          <p:spPr bwMode="auto">
            <a:xfrm>
              <a:off x="2823" y="308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6" name="Rectangle 60"/>
            <p:cNvSpPr>
              <a:spLocks noChangeArrowheads="1"/>
            </p:cNvSpPr>
            <p:nvPr/>
          </p:nvSpPr>
          <p:spPr bwMode="auto">
            <a:xfrm>
              <a:off x="2834" y="3085"/>
              <a:ext cx="128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77" name="Line 61"/>
            <p:cNvSpPr>
              <a:spLocks noChangeShapeType="1"/>
            </p:cNvSpPr>
            <p:nvPr/>
          </p:nvSpPr>
          <p:spPr bwMode="auto">
            <a:xfrm>
              <a:off x="2834" y="3085"/>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78" name="Rectangle 62"/>
            <p:cNvSpPr>
              <a:spLocks noChangeArrowheads="1"/>
            </p:cNvSpPr>
            <p:nvPr/>
          </p:nvSpPr>
          <p:spPr bwMode="auto">
            <a:xfrm>
              <a:off x="4119" y="3085"/>
              <a:ext cx="13"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79" name="Line 63"/>
            <p:cNvSpPr>
              <a:spLocks noChangeShapeType="1"/>
            </p:cNvSpPr>
            <p:nvPr/>
          </p:nvSpPr>
          <p:spPr bwMode="auto">
            <a:xfrm>
              <a:off x="4119" y="3085"/>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0" name="Line 64"/>
            <p:cNvSpPr>
              <a:spLocks noChangeShapeType="1"/>
            </p:cNvSpPr>
            <p:nvPr/>
          </p:nvSpPr>
          <p:spPr bwMode="auto">
            <a:xfrm>
              <a:off x="4119" y="3085"/>
              <a:ext cx="1" cy="15"/>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1" name="Rectangle 65"/>
            <p:cNvSpPr>
              <a:spLocks noChangeArrowheads="1"/>
            </p:cNvSpPr>
            <p:nvPr/>
          </p:nvSpPr>
          <p:spPr bwMode="auto">
            <a:xfrm>
              <a:off x="4132" y="3085"/>
              <a:ext cx="1285" cy="1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82" name="Line 66"/>
            <p:cNvSpPr>
              <a:spLocks noChangeShapeType="1"/>
            </p:cNvSpPr>
            <p:nvPr/>
          </p:nvSpPr>
          <p:spPr bwMode="auto">
            <a:xfrm>
              <a:off x="4132" y="3085"/>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3" name="Rectangle 67"/>
            <p:cNvSpPr>
              <a:spLocks noChangeArrowheads="1"/>
            </p:cNvSpPr>
            <p:nvPr/>
          </p:nvSpPr>
          <p:spPr bwMode="auto">
            <a:xfrm>
              <a:off x="1538" y="3100"/>
              <a:ext cx="11" cy="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84" name="Line 68"/>
            <p:cNvSpPr>
              <a:spLocks noChangeShapeType="1"/>
            </p:cNvSpPr>
            <p:nvPr/>
          </p:nvSpPr>
          <p:spPr bwMode="auto">
            <a:xfrm>
              <a:off x="1538" y="3100"/>
              <a:ext cx="1" cy="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5" name="Rectangle 69"/>
            <p:cNvSpPr>
              <a:spLocks noChangeArrowheads="1"/>
            </p:cNvSpPr>
            <p:nvPr/>
          </p:nvSpPr>
          <p:spPr bwMode="auto">
            <a:xfrm>
              <a:off x="2823" y="3100"/>
              <a:ext cx="11" cy="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86" name="Line 70"/>
            <p:cNvSpPr>
              <a:spLocks noChangeShapeType="1"/>
            </p:cNvSpPr>
            <p:nvPr/>
          </p:nvSpPr>
          <p:spPr bwMode="auto">
            <a:xfrm>
              <a:off x="2823" y="3100"/>
              <a:ext cx="1" cy="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7" name="Rectangle 71"/>
            <p:cNvSpPr>
              <a:spLocks noChangeArrowheads="1"/>
            </p:cNvSpPr>
            <p:nvPr/>
          </p:nvSpPr>
          <p:spPr bwMode="auto">
            <a:xfrm>
              <a:off x="4119" y="3100"/>
              <a:ext cx="13" cy="287"/>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88" name="Line 72"/>
            <p:cNvSpPr>
              <a:spLocks noChangeShapeType="1"/>
            </p:cNvSpPr>
            <p:nvPr/>
          </p:nvSpPr>
          <p:spPr bwMode="auto">
            <a:xfrm>
              <a:off x="4119" y="3100"/>
              <a:ext cx="1" cy="287"/>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89" name="Rectangle 73"/>
            <p:cNvSpPr>
              <a:spLocks noChangeArrowheads="1"/>
            </p:cNvSpPr>
            <p:nvPr/>
          </p:nvSpPr>
          <p:spPr bwMode="auto">
            <a:xfrm>
              <a:off x="676" y="343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2</a:t>
              </a:r>
              <a:endParaRPr lang="en-US" altLang="zh-CN" sz="1050" b="1">
                <a:latin typeface="Times New Roman" panose="02020603050405020304" pitchFamily="18" charset="0"/>
              </a:endParaRPr>
            </a:p>
          </p:txBody>
        </p:sp>
        <p:sp>
          <p:nvSpPr>
            <p:cNvPr id="60490" name="Rectangle 74"/>
            <p:cNvSpPr>
              <a:spLocks noChangeArrowheads="1"/>
            </p:cNvSpPr>
            <p:nvPr/>
          </p:nvSpPr>
          <p:spPr bwMode="auto">
            <a:xfrm>
              <a:off x="810" y="3435"/>
              <a:ext cx="19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zh-CN" altLang="en-US" sz="1800" b="1">
                  <a:latin typeface="Times New Roman" panose="02020603050405020304" pitchFamily="18" charset="0"/>
                </a:rPr>
                <a:t>或</a:t>
              </a:r>
              <a:endParaRPr lang="zh-CN" altLang="en-US" sz="1050" b="1">
                <a:latin typeface="Times New Roman" panose="02020603050405020304" pitchFamily="18" charset="0"/>
              </a:endParaRPr>
            </a:p>
          </p:txBody>
        </p:sp>
        <p:sp>
          <p:nvSpPr>
            <p:cNvPr id="60491" name="Rectangle 75"/>
            <p:cNvSpPr>
              <a:spLocks noChangeArrowheads="1"/>
            </p:cNvSpPr>
            <p:nvPr/>
          </p:nvSpPr>
          <p:spPr bwMode="auto">
            <a:xfrm>
              <a:off x="1028" y="343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4</a:t>
              </a:r>
              <a:endParaRPr lang="en-US" altLang="zh-CN" sz="1050" b="1">
                <a:latin typeface="Times New Roman" panose="02020603050405020304" pitchFamily="18" charset="0"/>
              </a:endParaRPr>
            </a:p>
          </p:txBody>
        </p:sp>
        <p:sp>
          <p:nvSpPr>
            <p:cNvPr id="60492" name="Rectangle 76"/>
            <p:cNvSpPr>
              <a:spLocks noChangeArrowheads="1"/>
            </p:cNvSpPr>
            <p:nvPr/>
          </p:nvSpPr>
          <p:spPr bwMode="auto">
            <a:xfrm>
              <a:off x="2143" y="343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4</a:t>
              </a:r>
              <a:endParaRPr lang="en-US" altLang="zh-CN" sz="1050" b="1">
                <a:latin typeface="Times New Roman" panose="02020603050405020304" pitchFamily="18" charset="0"/>
              </a:endParaRPr>
            </a:p>
          </p:txBody>
        </p:sp>
        <p:sp>
          <p:nvSpPr>
            <p:cNvPr id="60493" name="Rectangle 77"/>
            <p:cNvSpPr>
              <a:spLocks noChangeArrowheads="1"/>
            </p:cNvSpPr>
            <p:nvPr/>
          </p:nvSpPr>
          <p:spPr bwMode="auto">
            <a:xfrm>
              <a:off x="3441" y="343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6</a:t>
              </a:r>
              <a:endParaRPr lang="en-US" altLang="zh-CN" sz="1050" b="1">
                <a:latin typeface="Times New Roman" panose="02020603050405020304" pitchFamily="18" charset="0"/>
              </a:endParaRPr>
            </a:p>
          </p:txBody>
        </p:sp>
        <p:sp>
          <p:nvSpPr>
            <p:cNvPr id="60494" name="Rectangle 78"/>
            <p:cNvSpPr>
              <a:spLocks noChangeArrowheads="1"/>
            </p:cNvSpPr>
            <p:nvPr/>
          </p:nvSpPr>
          <p:spPr bwMode="auto">
            <a:xfrm>
              <a:off x="4726" y="3435"/>
              <a:ext cx="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zh-CN" sz="1800" b="1">
                  <a:latin typeface="Times New Roman" panose="02020603050405020304" pitchFamily="18" charset="0"/>
                </a:rPr>
                <a:t>2</a:t>
              </a:r>
              <a:endParaRPr lang="en-US" altLang="zh-CN" sz="1050" b="1">
                <a:latin typeface="Times New Roman" panose="02020603050405020304" pitchFamily="18" charset="0"/>
              </a:endParaRPr>
            </a:p>
          </p:txBody>
        </p:sp>
        <p:sp>
          <p:nvSpPr>
            <p:cNvPr id="60495" name="Rectangle 79"/>
            <p:cNvSpPr>
              <a:spLocks noChangeArrowheads="1"/>
            </p:cNvSpPr>
            <p:nvPr/>
          </p:nvSpPr>
          <p:spPr bwMode="auto">
            <a:xfrm>
              <a:off x="240" y="3387"/>
              <a:ext cx="1298"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96" name="Line 80"/>
            <p:cNvSpPr>
              <a:spLocks noChangeShapeType="1"/>
            </p:cNvSpPr>
            <p:nvPr/>
          </p:nvSpPr>
          <p:spPr bwMode="auto">
            <a:xfrm>
              <a:off x="240" y="3387"/>
              <a:ext cx="12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97" name="Rectangle 81"/>
            <p:cNvSpPr>
              <a:spLocks noChangeArrowheads="1"/>
            </p:cNvSpPr>
            <p:nvPr/>
          </p:nvSpPr>
          <p:spPr bwMode="auto">
            <a:xfrm>
              <a:off x="1538" y="3387"/>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498" name="Line 82"/>
            <p:cNvSpPr>
              <a:spLocks noChangeShapeType="1"/>
            </p:cNvSpPr>
            <p:nvPr/>
          </p:nvSpPr>
          <p:spPr bwMode="auto">
            <a:xfrm>
              <a:off x="1538" y="3387"/>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499" name="Line 83"/>
            <p:cNvSpPr>
              <a:spLocks noChangeShapeType="1"/>
            </p:cNvSpPr>
            <p:nvPr/>
          </p:nvSpPr>
          <p:spPr bwMode="auto">
            <a:xfrm>
              <a:off x="1538" y="3387"/>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0" name="Rectangle 84"/>
            <p:cNvSpPr>
              <a:spLocks noChangeArrowheads="1"/>
            </p:cNvSpPr>
            <p:nvPr/>
          </p:nvSpPr>
          <p:spPr bwMode="auto">
            <a:xfrm>
              <a:off x="1549" y="3387"/>
              <a:ext cx="127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01" name="Line 85"/>
            <p:cNvSpPr>
              <a:spLocks noChangeShapeType="1"/>
            </p:cNvSpPr>
            <p:nvPr/>
          </p:nvSpPr>
          <p:spPr bwMode="auto">
            <a:xfrm>
              <a:off x="1549" y="3387"/>
              <a:ext cx="127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2" name="Rectangle 86"/>
            <p:cNvSpPr>
              <a:spLocks noChangeArrowheads="1"/>
            </p:cNvSpPr>
            <p:nvPr/>
          </p:nvSpPr>
          <p:spPr bwMode="auto">
            <a:xfrm>
              <a:off x="2823" y="3387"/>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03" name="Line 87"/>
            <p:cNvSpPr>
              <a:spLocks noChangeShapeType="1"/>
            </p:cNvSpPr>
            <p:nvPr/>
          </p:nvSpPr>
          <p:spPr bwMode="auto">
            <a:xfrm>
              <a:off x="2823" y="3387"/>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4" name="Line 88"/>
            <p:cNvSpPr>
              <a:spLocks noChangeShapeType="1"/>
            </p:cNvSpPr>
            <p:nvPr/>
          </p:nvSpPr>
          <p:spPr bwMode="auto">
            <a:xfrm>
              <a:off x="2823" y="3387"/>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5" name="Rectangle 89"/>
            <p:cNvSpPr>
              <a:spLocks noChangeArrowheads="1"/>
            </p:cNvSpPr>
            <p:nvPr/>
          </p:nvSpPr>
          <p:spPr bwMode="auto">
            <a:xfrm>
              <a:off x="2834" y="3387"/>
              <a:ext cx="12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06" name="Line 90"/>
            <p:cNvSpPr>
              <a:spLocks noChangeShapeType="1"/>
            </p:cNvSpPr>
            <p:nvPr/>
          </p:nvSpPr>
          <p:spPr bwMode="auto">
            <a:xfrm>
              <a:off x="2834" y="3387"/>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7" name="Rectangle 91"/>
            <p:cNvSpPr>
              <a:spLocks noChangeArrowheads="1"/>
            </p:cNvSpPr>
            <p:nvPr/>
          </p:nvSpPr>
          <p:spPr bwMode="auto">
            <a:xfrm>
              <a:off x="4119" y="3387"/>
              <a:ext cx="13"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08" name="Line 92"/>
            <p:cNvSpPr>
              <a:spLocks noChangeShapeType="1"/>
            </p:cNvSpPr>
            <p:nvPr/>
          </p:nvSpPr>
          <p:spPr bwMode="auto">
            <a:xfrm>
              <a:off x="4119" y="3387"/>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09" name="Line 93"/>
            <p:cNvSpPr>
              <a:spLocks noChangeShapeType="1"/>
            </p:cNvSpPr>
            <p:nvPr/>
          </p:nvSpPr>
          <p:spPr bwMode="auto">
            <a:xfrm>
              <a:off x="4119" y="3387"/>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0" name="Rectangle 94"/>
            <p:cNvSpPr>
              <a:spLocks noChangeArrowheads="1"/>
            </p:cNvSpPr>
            <p:nvPr/>
          </p:nvSpPr>
          <p:spPr bwMode="auto">
            <a:xfrm>
              <a:off x="4132" y="3387"/>
              <a:ext cx="12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11" name="Line 95"/>
            <p:cNvSpPr>
              <a:spLocks noChangeShapeType="1"/>
            </p:cNvSpPr>
            <p:nvPr/>
          </p:nvSpPr>
          <p:spPr bwMode="auto">
            <a:xfrm>
              <a:off x="4132" y="3387"/>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2" name="Rectangle 96"/>
            <p:cNvSpPr>
              <a:spLocks noChangeArrowheads="1"/>
            </p:cNvSpPr>
            <p:nvPr/>
          </p:nvSpPr>
          <p:spPr bwMode="auto">
            <a:xfrm>
              <a:off x="240" y="3673"/>
              <a:ext cx="1298"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13" name="Line 97"/>
            <p:cNvSpPr>
              <a:spLocks noChangeShapeType="1"/>
            </p:cNvSpPr>
            <p:nvPr/>
          </p:nvSpPr>
          <p:spPr bwMode="auto">
            <a:xfrm>
              <a:off x="240" y="3673"/>
              <a:ext cx="1298"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4" name="Rectangle 98"/>
            <p:cNvSpPr>
              <a:spLocks noChangeArrowheads="1"/>
            </p:cNvSpPr>
            <p:nvPr/>
          </p:nvSpPr>
          <p:spPr bwMode="auto">
            <a:xfrm>
              <a:off x="1538" y="3403"/>
              <a:ext cx="11"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15" name="Line 99"/>
            <p:cNvSpPr>
              <a:spLocks noChangeShapeType="1"/>
            </p:cNvSpPr>
            <p:nvPr/>
          </p:nvSpPr>
          <p:spPr bwMode="auto">
            <a:xfrm>
              <a:off x="1538" y="3403"/>
              <a:ext cx="1" cy="2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6" name="Rectangle 100"/>
            <p:cNvSpPr>
              <a:spLocks noChangeArrowheads="1"/>
            </p:cNvSpPr>
            <p:nvPr/>
          </p:nvSpPr>
          <p:spPr bwMode="auto">
            <a:xfrm>
              <a:off x="1538" y="3673"/>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17" name="Line 101"/>
            <p:cNvSpPr>
              <a:spLocks noChangeShapeType="1"/>
            </p:cNvSpPr>
            <p:nvPr/>
          </p:nvSpPr>
          <p:spPr bwMode="auto">
            <a:xfrm>
              <a:off x="1538" y="3673"/>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8" name="Line 102"/>
            <p:cNvSpPr>
              <a:spLocks noChangeShapeType="1"/>
            </p:cNvSpPr>
            <p:nvPr/>
          </p:nvSpPr>
          <p:spPr bwMode="auto">
            <a:xfrm>
              <a:off x="1538" y="3673"/>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19" name="Rectangle 103"/>
            <p:cNvSpPr>
              <a:spLocks noChangeArrowheads="1"/>
            </p:cNvSpPr>
            <p:nvPr/>
          </p:nvSpPr>
          <p:spPr bwMode="auto">
            <a:xfrm>
              <a:off x="1549" y="3673"/>
              <a:ext cx="1274"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20" name="Line 104"/>
            <p:cNvSpPr>
              <a:spLocks noChangeShapeType="1"/>
            </p:cNvSpPr>
            <p:nvPr/>
          </p:nvSpPr>
          <p:spPr bwMode="auto">
            <a:xfrm>
              <a:off x="1549" y="3673"/>
              <a:ext cx="1274"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21" name="Rectangle 105"/>
            <p:cNvSpPr>
              <a:spLocks noChangeArrowheads="1"/>
            </p:cNvSpPr>
            <p:nvPr/>
          </p:nvSpPr>
          <p:spPr bwMode="auto">
            <a:xfrm>
              <a:off x="2823" y="3403"/>
              <a:ext cx="11"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22" name="Line 106"/>
            <p:cNvSpPr>
              <a:spLocks noChangeShapeType="1"/>
            </p:cNvSpPr>
            <p:nvPr/>
          </p:nvSpPr>
          <p:spPr bwMode="auto">
            <a:xfrm>
              <a:off x="2823" y="3403"/>
              <a:ext cx="1" cy="2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23" name="Rectangle 107"/>
            <p:cNvSpPr>
              <a:spLocks noChangeArrowheads="1"/>
            </p:cNvSpPr>
            <p:nvPr/>
          </p:nvSpPr>
          <p:spPr bwMode="auto">
            <a:xfrm>
              <a:off x="2823" y="3673"/>
              <a:ext cx="11"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24" name="Line 108"/>
            <p:cNvSpPr>
              <a:spLocks noChangeShapeType="1"/>
            </p:cNvSpPr>
            <p:nvPr/>
          </p:nvSpPr>
          <p:spPr bwMode="auto">
            <a:xfrm>
              <a:off x="2823" y="3673"/>
              <a:ext cx="11"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25" name="Line 109"/>
            <p:cNvSpPr>
              <a:spLocks noChangeShapeType="1"/>
            </p:cNvSpPr>
            <p:nvPr/>
          </p:nvSpPr>
          <p:spPr bwMode="auto">
            <a:xfrm>
              <a:off x="2823" y="3673"/>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26" name="Rectangle 110"/>
            <p:cNvSpPr>
              <a:spLocks noChangeArrowheads="1"/>
            </p:cNvSpPr>
            <p:nvPr/>
          </p:nvSpPr>
          <p:spPr bwMode="auto">
            <a:xfrm>
              <a:off x="2834" y="3673"/>
              <a:ext cx="12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27" name="Line 111"/>
            <p:cNvSpPr>
              <a:spLocks noChangeShapeType="1"/>
            </p:cNvSpPr>
            <p:nvPr/>
          </p:nvSpPr>
          <p:spPr bwMode="auto">
            <a:xfrm>
              <a:off x="2834" y="3673"/>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28" name="Rectangle 112"/>
            <p:cNvSpPr>
              <a:spLocks noChangeArrowheads="1"/>
            </p:cNvSpPr>
            <p:nvPr/>
          </p:nvSpPr>
          <p:spPr bwMode="auto">
            <a:xfrm>
              <a:off x="4119" y="3403"/>
              <a:ext cx="13" cy="270"/>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29" name="Line 113"/>
            <p:cNvSpPr>
              <a:spLocks noChangeShapeType="1"/>
            </p:cNvSpPr>
            <p:nvPr/>
          </p:nvSpPr>
          <p:spPr bwMode="auto">
            <a:xfrm>
              <a:off x="4119" y="3403"/>
              <a:ext cx="1" cy="270"/>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30" name="Rectangle 114"/>
            <p:cNvSpPr>
              <a:spLocks noChangeArrowheads="1"/>
            </p:cNvSpPr>
            <p:nvPr/>
          </p:nvSpPr>
          <p:spPr bwMode="auto">
            <a:xfrm>
              <a:off x="4119" y="3673"/>
              <a:ext cx="13"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31" name="Line 115"/>
            <p:cNvSpPr>
              <a:spLocks noChangeShapeType="1"/>
            </p:cNvSpPr>
            <p:nvPr/>
          </p:nvSpPr>
          <p:spPr bwMode="auto">
            <a:xfrm>
              <a:off x="4119" y="3673"/>
              <a:ext cx="13"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32" name="Line 116"/>
            <p:cNvSpPr>
              <a:spLocks noChangeShapeType="1"/>
            </p:cNvSpPr>
            <p:nvPr/>
          </p:nvSpPr>
          <p:spPr bwMode="auto">
            <a:xfrm>
              <a:off x="4119" y="3673"/>
              <a:ext cx="1" cy="16"/>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sp>
          <p:nvSpPr>
            <p:cNvPr id="60533" name="Rectangle 117"/>
            <p:cNvSpPr>
              <a:spLocks noChangeArrowheads="1"/>
            </p:cNvSpPr>
            <p:nvPr/>
          </p:nvSpPr>
          <p:spPr bwMode="auto">
            <a:xfrm>
              <a:off x="4132" y="3673"/>
              <a:ext cx="1285" cy="16"/>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z="1050"/>
            </a:p>
          </p:txBody>
        </p:sp>
        <p:sp>
          <p:nvSpPr>
            <p:cNvPr id="60534" name="Line 118"/>
            <p:cNvSpPr>
              <a:spLocks noChangeShapeType="1"/>
            </p:cNvSpPr>
            <p:nvPr/>
          </p:nvSpPr>
          <p:spPr bwMode="auto">
            <a:xfrm>
              <a:off x="4132" y="3673"/>
              <a:ext cx="1285" cy="1"/>
            </a:xfrm>
            <a:prstGeom prst="line">
              <a:avLst/>
            </a:prstGeom>
            <a:noFill/>
            <a:ln w="0">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1050"/>
            </a:p>
          </p:txBody>
        </p:sp>
      </p:grpSp>
    </p:spTree>
    <p:extLst>
      <p:ext uri="{BB962C8B-B14F-4D97-AF65-F5344CB8AC3E}">
        <p14:creationId xmlns:p14="http://schemas.microsoft.com/office/powerpoint/2010/main" val="36972465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graphicFrame>
        <p:nvGraphicFramePr>
          <p:cNvPr id="36887" name="Object 23"/>
          <p:cNvGraphicFramePr>
            <a:graphicFrameLocks noChangeAspect="1"/>
          </p:cNvGraphicFramePr>
          <p:nvPr>
            <p:extLst>
              <p:ext uri="{D42A27DB-BD31-4B8C-83A1-F6EECF244321}">
                <p14:modId xmlns:p14="http://schemas.microsoft.com/office/powerpoint/2010/main" val="4048244619"/>
              </p:ext>
            </p:extLst>
          </p:nvPr>
        </p:nvGraphicFramePr>
        <p:xfrm>
          <a:off x="1277938" y="1036638"/>
          <a:ext cx="6615112" cy="2670175"/>
        </p:xfrm>
        <a:graphic>
          <a:graphicData uri="http://schemas.openxmlformats.org/presentationml/2006/ole">
            <mc:AlternateContent xmlns:mc="http://schemas.openxmlformats.org/markup-compatibility/2006">
              <mc:Choice xmlns:v="urn:schemas-microsoft-com:vml" Requires="v">
                <p:oleObj spid="_x0000_s6155" name="Visio" r:id="rId3" imgW="2656926" imgH="1062836" progId="Visio.Drawing.11">
                  <p:embed/>
                </p:oleObj>
              </mc:Choice>
              <mc:Fallback>
                <p:oleObj name="Visio" r:id="rId3" imgW="2656926" imgH="1062836" progId="Visio.Drawing.11">
                  <p:embed/>
                  <p:pic>
                    <p:nvPicPr>
                      <p:cNvPr id="0" name=""/>
                      <p:cNvPicPr>
                        <a:picLocks noChangeAspect="1" noChangeArrowheads="1"/>
                      </p:cNvPicPr>
                      <p:nvPr/>
                    </p:nvPicPr>
                    <p:blipFill>
                      <a:blip r:embed="rId4"/>
                      <a:srcRect/>
                      <a:stretch>
                        <a:fillRect/>
                      </a:stretch>
                    </p:blipFill>
                    <p:spPr bwMode="auto">
                      <a:xfrm>
                        <a:off x="1277938" y="1036638"/>
                        <a:ext cx="6615112" cy="267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791954862"/>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idx="1"/>
          </p:nvPr>
        </p:nvSpPr>
        <p:spPr>
          <a:xfrm>
            <a:off x="1485900" y="342900"/>
            <a:ext cx="6172200" cy="3767185"/>
          </a:xfrm>
        </p:spPr>
        <p:txBody>
          <a:bodyPr/>
          <a:lstStyle/>
          <a:p>
            <a:pPr>
              <a:buFont typeface="Wingdings" panose="05000000000000000000" pitchFamily="2" charset="2"/>
              <a:buNone/>
            </a:pPr>
            <a:r>
              <a:rPr lang="en-US" altLang="zh-CN" b="1">
                <a:solidFill>
                  <a:schemeClr val="tx2"/>
                </a:solidFill>
                <a:latin typeface="Times New Roman" panose="02020603050405020304" pitchFamily="18" charset="0"/>
              </a:rPr>
              <a:t>Gantt</a:t>
            </a:r>
            <a:r>
              <a:rPr lang="zh-CN" altLang="en-US" b="1">
                <a:solidFill>
                  <a:schemeClr val="tx2"/>
                </a:solidFill>
                <a:latin typeface="Times New Roman" panose="02020603050405020304" pitchFamily="18" charset="0"/>
              </a:rPr>
              <a:t>图的主要优点：</a:t>
            </a:r>
          </a:p>
          <a:p>
            <a:r>
              <a:rPr lang="en-US" altLang="zh-CN" b="1">
                <a:latin typeface="Times New Roman" panose="02020603050405020304" pitchFamily="18" charset="0"/>
              </a:rPr>
              <a:t>Gantt</a:t>
            </a:r>
            <a:r>
              <a:rPr lang="zh-CN" altLang="en-US" b="1">
                <a:latin typeface="Times New Roman" panose="02020603050405020304" pitchFamily="18" charset="0"/>
              </a:rPr>
              <a:t>图能很形象地描绘任务分解情况，以及每个子任务</a:t>
            </a:r>
            <a:r>
              <a:rPr lang="en-US" altLang="zh-CN" b="1">
                <a:latin typeface="Times New Roman" panose="02020603050405020304" pitchFamily="18" charset="0"/>
              </a:rPr>
              <a:t>(</a:t>
            </a:r>
            <a:r>
              <a:rPr lang="zh-CN" altLang="en-US" b="1">
                <a:latin typeface="Times New Roman" panose="02020603050405020304" pitchFamily="18" charset="0"/>
              </a:rPr>
              <a:t>作业</a:t>
            </a:r>
            <a:r>
              <a:rPr lang="en-US" altLang="zh-CN" b="1">
                <a:latin typeface="Times New Roman" panose="02020603050405020304" pitchFamily="18" charset="0"/>
              </a:rPr>
              <a:t>)</a:t>
            </a:r>
            <a:r>
              <a:rPr lang="zh-CN" altLang="en-US" b="1">
                <a:latin typeface="Times New Roman" panose="02020603050405020304" pitchFamily="18" charset="0"/>
              </a:rPr>
              <a:t>的开始和结束时间。</a:t>
            </a:r>
          </a:p>
          <a:p>
            <a:r>
              <a:rPr lang="zh-CN" altLang="en-US" b="1">
                <a:latin typeface="Times New Roman" panose="02020603050405020304" pitchFamily="18" charset="0"/>
              </a:rPr>
              <a:t>具有直观简明和容易掌握、容易绘制的优点。</a:t>
            </a:r>
          </a:p>
          <a:p>
            <a:pPr>
              <a:buFont typeface="Wingdings" panose="05000000000000000000" pitchFamily="2" charset="2"/>
              <a:buNone/>
            </a:pPr>
            <a:r>
              <a:rPr lang="en-US" altLang="zh-CN" b="1">
                <a:solidFill>
                  <a:schemeClr val="tx2"/>
                </a:solidFill>
                <a:latin typeface="Times New Roman" panose="02020603050405020304" pitchFamily="18" charset="0"/>
              </a:rPr>
              <a:t>Gantt</a:t>
            </a:r>
            <a:r>
              <a:rPr lang="zh-CN" altLang="en-US" b="1">
                <a:solidFill>
                  <a:schemeClr val="tx2"/>
                </a:solidFill>
                <a:latin typeface="Times New Roman" panose="02020603050405020304" pitchFamily="18" charset="0"/>
              </a:rPr>
              <a:t>图的</a:t>
            </a:r>
            <a:r>
              <a:rPr lang="en-US" altLang="zh-CN" b="1">
                <a:solidFill>
                  <a:schemeClr val="tx2"/>
                </a:solidFill>
                <a:latin typeface="Times New Roman" panose="02020603050405020304" pitchFamily="18" charset="0"/>
              </a:rPr>
              <a:t>3</a:t>
            </a:r>
            <a:r>
              <a:rPr lang="zh-CN" altLang="en-US" b="1">
                <a:solidFill>
                  <a:schemeClr val="tx2"/>
                </a:solidFill>
                <a:latin typeface="Times New Roman" panose="02020603050405020304" pitchFamily="18" charset="0"/>
              </a:rPr>
              <a:t>个主要缺点：</a:t>
            </a:r>
            <a:r>
              <a:rPr lang="zh-CN" altLang="en-US" b="1">
                <a:latin typeface="Times New Roman" panose="02020603050405020304" pitchFamily="18" charset="0"/>
              </a:rPr>
              <a:t> </a:t>
            </a:r>
          </a:p>
          <a:p>
            <a:r>
              <a:rPr lang="zh-CN" altLang="en-US" b="1">
                <a:latin typeface="Times New Roman" panose="02020603050405020304" pitchFamily="18" charset="0"/>
              </a:rPr>
              <a:t>不能显式地描绘各项作业彼此间的依赖关系；</a:t>
            </a:r>
          </a:p>
          <a:p>
            <a:r>
              <a:rPr lang="zh-CN" altLang="en-US" b="1">
                <a:latin typeface="Times New Roman" panose="02020603050405020304" pitchFamily="18" charset="0"/>
              </a:rPr>
              <a:t>进度计划的关键部分不明确，难于判定哪些部分应当是主攻和主控的对象；</a:t>
            </a:r>
          </a:p>
          <a:p>
            <a:r>
              <a:rPr lang="zh-CN" altLang="en-US" b="1">
                <a:latin typeface="Times New Roman" panose="02020603050405020304" pitchFamily="18" charset="0"/>
              </a:rPr>
              <a:t>计划中有潜力的部分及潜力的大小不明确，往往造成潜力的浪费。</a:t>
            </a:r>
            <a:r>
              <a:rPr lang="zh-CN" altLang="en-US">
                <a:latin typeface="Times New Roman" panose="02020603050405020304" pitchFamily="18" charset="0"/>
              </a:rPr>
              <a:t> </a:t>
            </a:r>
          </a:p>
        </p:txBody>
      </p:sp>
    </p:spTree>
    <p:extLst>
      <p:ext uri="{BB962C8B-B14F-4D97-AF65-F5344CB8AC3E}">
        <p14:creationId xmlns:p14="http://schemas.microsoft.com/office/powerpoint/2010/main" val="324044256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p:txBody>
          <a:bodyPr/>
          <a:lstStyle/>
          <a:p>
            <a:r>
              <a:rPr lang="en-US" altLang="zh-CN" b="1">
                <a:latin typeface="Times New Roman" panose="02020603050405020304" pitchFamily="18" charset="0"/>
              </a:rPr>
              <a:t>13.3.3  </a:t>
            </a:r>
            <a:r>
              <a:rPr lang="zh-CN" altLang="en-US" b="1">
                <a:latin typeface="Times New Roman" panose="02020603050405020304" pitchFamily="18" charset="0"/>
              </a:rPr>
              <a:t>工程网络</a:t>
            </a:r>
          </a:p>
        </p:txBody>
      </p:sp>
      <p:sp>
        <p:nvSpPr>
          <p:cNvPr id="65539" name="Rectangle 3"/>
          <p:cNvSpPr>
            <a:spLocks noGrp="1" noChangeArrowheads="1"/>
          </p:cNvSpPr>
          <p:nvPr>
            <p:ph idx="1"/>
          </p:nvPr>
        </p:nvSpPr>
        <p:spPr>
          <a:xfrm>
            <a:off x="389436" y="1085852"/>
            <a:ext cx="8363938" cy="1920526"/>
          </a:xfrm>
        </p:spPr>
        <p:txBody>
          <a:bodyPr/>
          <a:lstStyle/>
          <a:p>
            <a:pPr>
              <a:lnSpc>
                <a:spcPct val="120000"/>
              </a:lnSpc>
            </a:pPr>
            <a:r>
              <a:rPr lang="zh-CN" altLang="en-US" b="1">
                <a:latin typeface="Times New Roman" panose="02020603050405020304" pitchFamily="18" charset="0"/>
              </a:rPr>
              <a:t>工程网络是制定进度计划时另一种常用的图形工具，它同样能描绘任务分解情况以及每项作业的开始时间和结束时间。</a:t>
            </a:r>
          </a:p>
          <a:p>
            <a:pPr>
              <a:lnSpc>
                <a:spcPct val="120000"/>
              </a:lnSpc>
            </a:pPr>
            <a:r>
              <a:rPr lang="zh-CN" altLang="en-US" b="1">
                <a:latin typeface="Times New Roman" panose="02020603050405020304" pitchFamily="18" charset="0"/>
              </a:rPr>
              <a:t>它能显式地描绘各个作业彼此间的依赖关系。</a:t>
            </a:r>
          </a:p>
          <a:p>
            <a:pPr>
              <a:lnSpc>
                <a:spcPct val="120000"/>
              </a:lnSpc>
            </a:pPr>
            <a:r>
              <a:rPr lang="zh-CN" altLang="en-US" b="1">
                <a:latin typeface="Times New Roman" panose="02020603050405020304" pitchFamily="18" charset="0"/>
              </a:rPr>
              <a:t>工程网络是系统分析和系统设计的强有力的工具。</a:t>
            </a:r>
          </a:p>
        </p:txBody>
      </p:sp>
    </p:spTree>
    <p:extLst>
      <p:ext uri="{BB962C8B-B14F-4D97-AF65-F5344CB8AC3E}">
        <p14:creationId xmlns:p14="http://schemas.microsoft.com/office/powerpoint/2010/main" val="180801251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idx="1"/>
          </p:nvPr>
        </p:nvSpPr>
        <p:spPr>
          <a:xfrm>
            <a:off x="1485900" y="342900"/>
            <a:ext cx="6172200" cy="3471720"/>
          </a:xfrm>
        </p:spPr>
        <p:txBody>
          <a:bodyPr/>
          <a:lstStyle/>
          <a:p>
            <a:pPr>
              <a:lnSpc>
                <a:spcPct val="120000"/>
              </a:lnSpc>
              <a:buFont typeface="Wingdings" panose="05000000000000000000" pitchFamily="2" charset="2"/>
              <a:buNone/>
            </a:pPr>
            <a:r>
              <a:rPr lang="zh-CN" altLang="en-US" b="1">
                <a:solidFill>
                  <a:schemeClr val="tx2"/>
                </a:solidFill>
              </a:rPr>
              <a:t>符号：</a:t>
            </a:r>
          </a:p>
          <a:p>
            <a:pPr>
              <a:lnSpc>
                <a:spcPct val="120000"/>
              </a:lnSpc>
            </a:pPr>
            <a:r>
              <a:rPr lang="zh-CN" altLang="en-US" b="1"/>
              <a:t>           ：表示作业，持续一定时间。</a:t>
            </a:r>
          </a:p>
          <a:p>
            <a:pPr>
              <a:lnSpc>
                <a:spcPct val="120000"/>
              </a:lnSpc>
              <a:buFont typeface="Wingdings" panose="05000000000000000000" pitchFamily="2" charset="2"/>
              <a:buNone/>
            </a:pPr>
            <a:endParaRPr lang="zh-CN" altLang="en-US" b="1"/>
          </a:p>
          <a:p>
            <a:pPr>
              <a:lnSpc>
                <a:spcPct val="120000"/>
              </a:lnSpc>
            </a:pPr>
            <a:r>
              <a:rPr lang="zh-CN" altLang="en-US" b="1"/>
              <a:t>           ：表示事件，作业的开始或结束时刻。</a:t>
            </a:r>
          </a:p>
          <a:p>
            <a:pPr>
              <a:lnSpc>
                <a:spcPct val="120000"/>
              </a:lnSpc>
              <a:buFont typeface="Wingdings" panose="05000000000000000000" pitchFamily="2" charset="2"/>
              <a:buNone/>
            </a:pPr>
            <a:endParaRPr lang="zh-CN" altLang="en-US" b="1"/>
          </a:p>
          <a:p>
            <a:pPr>
              <a:lnSpc>
                <a:spcPct val="120000"/>
              </a:lnSpc>
            </a:pPr>
            <a:r>
              <a:rPr lang="zh-CN" altLang="en-US" b="1"/>
              <a:t>           ：虚拟作业，事实上并不存在的作业，表示依赖关系。</a:t>
            </a:r>
            <a:r>
              <a:rPr lang="zh-CN" altLang="en-US"/>
              <a:t> </a:t>
            </a:r>
            <a:endParaRPr lang="zh-CN" altLang="en-US" b="1"/>
          </a:p>
        </p:txBody>
      </p:sp>
      <p:sp>
        <p:nvSpPr>
          <p:cNvPr id="62467" name="Line 3"/>
          <p:cNvSpPr>
            <a:spLocks noChangeShapeType="1"/>
          </p:cNvSpPr>
          <p:nvPr/>
        </p:nvSpPr>
        <p:spPr bwMode="auto">
          <a:xfrm flipV="1">
            <a:off x="1980010" y="1140619"/>
            <a:ext cx="620315" cy="0"/>
          </a:xfrm>
          <a:prstGeom prst="line">
            <a:avLst/>
          </a:prstGeom>
          <a:noFill/>
          <a:ln w="9525">
            <a:solidFill>
              <a:schemeClr val="tx1"/>
            </a:solidFill>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sz="1050"/>
          </a:p>
        </p:txBody>
      </p:sp>
      <p:sp>
        <p:nvSpPr>
          <p:cNvPr id="62468" name="Line 4"/>
          <p:cNvSpPr>
            <a:spLocks noChangeShapeType="1"/>
          </p:cNvSpPr>
          <p:nvPr/>
        </p:nvSpPr>
        <p:spPr bwMode="auto">
          <a:xfrm>
            <a:off x="1943100" y="3028951"/>
            <a:ext cx="657225" cy="2381"/>
          </a:xfrm>
          <a:prstGeom prst="line">
            <a:avLst/>
          </a:prstGeom>
          <a:noFill/>
          <a:ln w="9525">
            <a:solidFill>
              <a:schemeClr val="tx1"/>
            </a:solidFill>
            <a:prstDash val="dash"/>
            <a:round/>
            <a:headEnd/>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sz="1050"/>
          </a:p>
        </p:txBody>
      </p:sp>
      <p:sp>
        <p:nvSpPr>
          <p:cNvPr id="62469" name="Oval 5"/>
          <p:cNvSpPr>
            <a:spLocks noChangeArrowheads="1"/>
          </p:cNvSpPr>
          <p:nvPr/>
        </p:nvSpPr>
        <p:spPr bwMode="auto">
          <a:xfrm>
            <a:off x="1925241" y="1771650"/>
            <a:ext cx="628650" cy="628650"/>
          </a:xfrm>
          <a:prstGeom prst="ellipse">
            <a:avLst/>
          </a:prstGeom>
          <a:solidFill>
            <a:srgbClr val="FFFFFF"/>
          </a:solidFill>
          <a:ln w="9525" algn="ctr">
            <a:solidFill>
              <a:srgbClr val="000000"/>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0" tIns="0" rIns="0" bIns="0"/>
          <a:lstStyle/>
          <a:p>
            <a:endParaRPr lang="zh-CN" altLang="en-US" sz="1050"/>
          </a:p>
        </p:txBody>
      </p:sp>
    </p:spTree>
    <p:extLst>
      <p:ext uri="{BB962C8B-B14F-4D97-AF65-F5344CB8AC3E}">
        <p14:creationId xmlns:p14="http://schemas.microsoft.com/office/powerpoint/2010/main" val="1168494676"/>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892" name="Picture 4"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8085" y="925116"/>
            <a:ext cx="5543550" cy="2465784"/>
          </a:xfrm>
          <a:prstGeom prst="rect">
            <a:avLst/>
          </a:prstGeom>
          <a:noFill/>
          <a:extLst>
            <a:ext uri="{909E8E84-426E-40DD-AFC4-6F175D3DCCD1}">
              <a14:hiddenFill xmlns:a14="http://schemas.microsoft.com/office/drawing/2010/main">
                <a:solidFill>
                  <a:srgbClr val="FFFFFF"/>
                </a:solidFill>
              </a14:hiddenFill>
            </a:ext>
          </a:extLst>
        </p:spPr>
      </p:pic>
      <p:sp>
        <p:nvSpPr>
          <p:cNvPr id="37893" name="Text Box 5"/>
          <p:cNvSpPr txBox="1">
            <a:spLocks noChangeArrowheads="1"/>
          </p:cNvSpPr>
          <p:nvPr/>
        </p:nvSpPr>
        <p:spPr bwMode="auto">
          <a:xfrm>
            <a:off x="3275410" y="3732610"/>
            <a:ext cx="2646759" cy="5539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1500" b="1"/>
              <a:t>旧木板房刷漆工程的工程网络</a:t>
            </a:r>
          </a:p>
        </p:txBody>
      </p:sp>
    </p:spTree>
    <p:extLst>
      <p:ext uri="{BB962C8B-B14F-4D97-AF65-F5344CB8AC3E}">
        <p14:creationId xmlns:p14="http://schemas.microsoft.com/office/powerpoint/2010/main" val="4164225845"/>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p:txBody>
          <a:bodyPr/>
          <a:lstStyle/>
          <a:p>
            <a:r>
              <a:rPr lang="en-US" altLang="zh-CN" b="1">
                <a:latin typeface="Times New Roman" panose="02020603050405020304" pitchFamily="18" charset="0"/>
              </a:rPr>
              <a:t>13.3.4  </a:t>
            </a:r>
            <a:r>
              <a:rPr lang="zh-CN" altLang="en-US" b="1">
                <a:latin typeface="Times New Roman" panose="02020603050405020304" pitchFamily="18" charset="0"/>
              </a:rPr>
              <a:t>估算工程进度</a:t>
            </a:r>
          </a:p>
        </p:txBody>
      </p:sp>
      <p:sp>
        <p:nvSpPr>
          <p:cNvPr id="66563" name="Rectangle 3"/>
          <p:cNvSpPr>
            <a:spLocks noGrp="1" noChangeArrowheads="1"/>
          </p:cNvSpPr>
          <p:nvPr>
            <p:ph idx="1"/>
          </p:nvPr>
        </p:nvSpPr>
        <p:spPr>
          <a:xfrm>
            <a:off x="1435077" y="814390"/>
            <a:ext cx="6272954" cy="2940805"/>
          </a:xfrm>
        </p:spPr>
        <p:txBody>
          <a:bodyPr/>
          <a:lstStyle/>
          <a:p>
            <a:pPr>
              <a:buFont typeface="Wingdings" panose="05000000000000000000" pitchFamily="2" charset="2"/>
              <a:buNone/>
            </a:pPr>
            <a:r>
              <a:rPr lang="zh-CN" altLang="en-US" sz="1950" b="1">
                <a:solidFill>
                  <a:schemeClr val="tx2"/>
                </a:solidFill>
                <a:latin typeface="Times New Roman" panose="02020603050405020304" pitchFamily="18" charset="0"/>
              </a:rPr>
              <a:t>工程网络必要的信息：</a:t>
            </a:r>
          </a:p>
          <a:p>
            <a:r>
              <a:rPr lang="zh-CN" altLang="en-US" sz="1950" b="1">
                <a:latin typeface="Times New Roman" panose="02020603050405020304" pitchFamily="18" charset="0"/>
              </a:rPr>
              <a:t>每个作业估计需要使用的时间：箭头长度和它代表的作业持续时间没有关系，箭头仅表示依赖关系，它上方的数字才表示作业的持续时间。</a:t>
            </a:r>
          </a:p>
          <a:p>
            <a:r>
              <a:rPr lang="zh-CN" altLang="en-US" sz="1950" b="1">
                <a:latin typeface="Times New Roman" panose="02020603050405020304" pitchFamily="18" charset="0"/>
              </a:rPr>
              <a:t>最早时刻</a:t>
            </a:r>
            <a:r>
              <a:rPr lang="en-US" altLang="zh-CN" sz="1950" b="1">
                <a:latin typeface="Times New Roman" panose="02020603050405020304" pitchFamily="18" charset="0"/>
              </a:rPr>
              <a:t>EET</a:t>
            </a:r>
            <a:r>
              <a:rPr lang="zh-CN" altLang="en-US" sz="1950" b="1">
                <a:latin typeface="Times New Roman" panose="02020603050405020304" pitchFamily="18" charset="0"/>
              </a:rPr>
              <a:t>：该事件可以发生的最早时间。</a:t>
            </a:r>
          </a:p>
          <a:p>
            <a:r>
              <a:rPr lang="zh-CN" altLang="en-US" sz="1950" b="1">
                <a:latin typeface="Times New Roman" panose="02020603050405020304" pitchFamily="18" charset="0"/>
              </a:rPr>
              <a:t>最迟时刻</a:t>
            </a:r>
            <a:r>
              <a:rPr lang="en-US" altLang="zh-CN" sz="1950" b="1">
                <a:latin typeface="Times New Roman" panose="02020603050405020304" pitchFamily="18" charset="0"/>
              </a:rPr>
              <a:t>LET</a:t>
            </a:r>
            <a:r>
              <a:rPr lang="zh-CN" altLang="en-US" sz="1950" b="1">
                <a:latin typeface="Times New Roman" panose="02020603050405020304" pitchFamily="18" charset="0"/>
              </a:rPr>
              <a:t>：在不影响竣工时间的前提下，该事件最晚可以发生的时刻。</a:t>
            </a:r>
          </a:p>
          <a:p>
            <a:r>
              <a:rPr lang="zh-CN" altLang="en-US" sz="1950" b="1">
                <a:latin typeface="Times New Roman" panose="02020603050405020304" pitchFamily="18" charset="0"/>
              </a:rPr>
              <a:t>机动时间：实际开始时间可以比预定时间晚一些，或者实际持续时间可以比预定的持续时间长一些，而并不影响工程的结束时间。</a:t>
            </a:r>
            <a:r>
              <a:rPr lang="zh-CN" altLang="en-US" sz="1950">
                <a:latin typeface="Times New Roman" panose="02020603050405020304" pitchFamily="18" charset="0"/>
              </a:rPr>
              <a:t> </a:t>
            </a:r>
          </a:p>
        </p:txBody>
      </p:sp>
    </p:spTree>
    <p:extLst>
      <p:ext uri="{BB962C8B-B14F-4D97-AF65-F5344CB8AC3E}">
        <p14:creationId xmlns:p14="http://schemas.microsoft.com/office/powerpoint/2010/main" val="1993030880"/>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529" name="Picture 41" descr="图13"/>
          <p:cNvPicPr>
            <a:picLocks noChangeAspect="1" noChangeArrowheads="1"/>
          </p:cNvPicPr>
          <p:nvPr/>
        </p:nvPicPr>
        <p:blipFill>
          <a:blip r:embed="rId2">
            <a:extLst>
              <a:ext uri="{28A0092B-C50C-407E-A947-70E740481C1C}">
                <a14:useLocalDpi xmlns:a14="http://schemas.microsoft.com/office/drawing/2010/main" val="0"/>
              </a:ext>
            </a:extLst>
          </a:blip>
          <a:srcRect t="64471" r="57799"/>
          <a:stretch>
            <a:fillRect/>
          </a:stretch>
        </p:blipFill>
        <p:spPr bwMode="auto">
          <a:xfrm>
            <a:off x="1714500" y="914400"/>
            <a:ext cx="5486400" cy="2761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198564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idx="1"/>
          </p:nvPr>
        </p:nvSpPr>
        <p:spPr>
          <a:xfrm>
            <a:off x="1485900" y="342900"/>
            <a:ext cx="6172200" cy="4255294"/>
          </a:xfrm>
        </p:spPr>
        <p:txBody>
          <a:bodyPr/>
          <a:lstStyle/>
          <a:p>
            <a:pPr>
              <a:lnSpc>
                <a:spcPct val="90000"/>
              </a:lnSpc>
              <a:buFont typeface="Wingdings" panose="05000000000000000000" pitchFamily="2" charset="2"/>
              <a:buNone/>
            </a:pPr>
            <a:r>
              <a:rPr lang="zh-CN" altLang="en-US" b="1">
                <a:solidFill>
                  <a:schemeClr val="tx2"/>
                </a:solidFill>
                <a:latin typeface="Times New Roman" panose="02020603050405020304" pitchFamily="18" charset="0"/>
              </a:rPr>
              <a:t>最早时刻的计算：</a:t>
            </a:r>
          </a:p>
          <a:p>
            <a:pPr>
              <a:lnSpc>
                <a:spcPct val="90000"/>
              </a:lnSpc>
            </a:pPr>
            <a:r>
              <a:rPr lang="zh-CN" altLang="en-US" b="1">
                <a:latin typeface="Times New Roman" panose="02020603050405020304" pitchFamily="18" charset="0"/>
              </a:rPr>
              <a:t>事件的最早时刻是该事件可以发生的最早时间。</a:t>
            </a:r>
          </a:p>
          <a:p>
            <a:pPr>
              <a:lnSpc>
                <a:spcPct val="90000"/>
              </a:lnSpc>
            </a:pPr>
            <a:r>
              <a:rPr lang="zh-CN" altLang="en-US" b="1">
                <a:latin typeface="Times New Roman" panose="02020603050405020304" pitchFamily="18" charset="0"/>
              </a:rPr>
              <a:t>通常工程网络中第一个事件的最早时刻定义为零，其他事件的最早时刻在工程网络上从左至右按事件发生顺序计算。</a:t>
            </a:r>
          </a:p>
          <a:p>
            <a:pPr>
              <a:lnSpc>
                <a:spcPct val="90000"/>
              </a:lnSpc>
            </a:pPr>
            <a:r>
              <a:rPr lang="zh-CN" altLang="en-US" b="1">
                <a:latin typeface="Times New Roman" panose="02020603050405020304" pitchFamily="18" charset="0"/>
              </a:rPr>
              <a:t>计算最早时刻</a:t>
            </a:r>
            <a:r>
              <a:rPr lang="en-US" altLang="zh-CN" b="1">
                <a:latin typeface="Times New Roman" panose="02020603050405020304" pitchFamily="18" charset="0"/>
              </a:rPr>
              <a:t>EET</a:t>
            </a:r>
            <a:r>
              <a:rPr lang="zh-CN" altLang="en-US" b="1">
                <a:latin typeface="Times New Roman" panose="02020603050405020304" pitchFamily="18" charset="0"/>
              </a:rPr>
              <a:t>使用下述</a:t>
            </a:r>
            <a:r>
              <a:rPr lang="en-US" altLang="zh-CN" b="1">
                <a:latin typeface="Times New Roman" panose="02020603050405020304" pitchFamily="18" charset="0"/>
              </a:rPr>
              <a:t>3</a:t>
            </a:r>
            <a:r>
              <a:rPr lang="zh-CN" altLang="en-US" b="1">
                <a:latin typeface="Times New Roman" panose="02020603050405020304" pitchFamily="18" charset="0"/>
              </a:rPr>
              <a:t>条简单规则： </a:t>
            </a:r>
          </a:p>
          <a:p>
            <a:pPr lvl="1">
              <a:lnSpc>
                <a:spcPct val="90000"/>
              </a:lnSpc>
            </a:pPr>
            <a:r>
              <a:rPr lang="zh-CN" altLang="en-US" b="1">
                <a:latin typeface="Times New Roman" panose="02020603050405020304" pitchFamily="18" charset="0"/>
              </a:rPr>
              <a:t>考虑进入该事件的所有作业；</a:t>
            </a:r>
          </a:p>
          <a:p>
            <a:pPr lvl="1">
              <a:lnSpc>
                <a:spcPct val="90000"/>
              </a:lnSpc>
            </a:pPr>
            <a:r>
              <a:rPr lang="zh-CN" altLang="en-US" b="1">
                <a:latin typeface="Times New Roman" panose="02020603050405020304" pitchFamily="18" charset="0"/>
              </a:rPr>
              <a:t>对于每个作业都计算它的持续时间与起始事件的</a:t>
            </a:r>
            <a:r>
              <a:rPr lang="en-US" altLang="zh-CN" b="1">
                <a:latin typeface="Times New Roman" panose="02020603050405020304" pitchFamily="18" charset="0"/>
              </a:rPr>
              <a:t>EET</a:t>
            </a:r>
            <a:r>
              <a:rPr lang="zh-CN" altLang="en-US" b="1">
                <a:latin typeface="Times New Roman" panose="02020603050405020304" pitchFamily="18" charset="0"/>
              </a:rPr>
              <a:t>之和；</a:t>
            </a:r>
          </a:p>
          <a:p>
            <a:pPr lvl="1">
              <a:lnSpc>
                <a:spcPct val="90000"/>
              </a:lnSpc>
            </a:pPr>
            <a:r>
              <a:rPr lang="zh-CN" altLang="en-US" b="1">
                <a:latin typeface="Times New Roman" panose="02020603050405020304" pitchFamily="18" charset="0"/>
              </a:rPr>
              <a:t>选取上述和数中的最大值作为该事件的最早时刻</a:t>
            </a:r>
            <a:r>
              <a:rPr lang="en-US" altLang="zh-CN" b="1">
                <a:latin typeface="Times New Roman" panose="02020603050405020304" pitchFamily="18" charset="0"/>
              </a:rPr>
              <a:t>EET</a:t>
            </a:r>
            <a:r>
              <a:rPr lang="zh-CN" altLang="en-US" b="1">
                <a:latin typeface="Times New Roman" panose="02020603050405020304" pitchFamily="18" charset="0"/>
              </a:rPr>
              <a:t>。</a:t>
            </a:r>
            <a:r>
              <a:rPr lang="zh-CN" altLang="en-US">
                <a:latin typeface="Times New Roman" panose="02020603050405020304" pitchFamily="18" charset="0"/>
              </a:rPr>
              <a:t> </a:t>
            </a:r>
          </a:p>
        </p:txBody>
      </p:sp>
    </p:spTree>
    <p:extLst>
      <p:ext uri="{BB962C8B-B14F-4D97-AF65-F5344CB8AC3E}">
        <p14:creationId xmlns:p14="http://schemas.microsoft.com/office/powerpoint/2010/main" val="298541484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idx="1"/>
          </p:nvPr>
        </p:nvSpPr>
        <p:spPr>
          <a:xfrm>
            <a:off x="1485900" y="342900"/>
            <a:ext cx="6172200" cy="4528932"/>
          </a:xfrm>
        </p:spPr>
        <p:txBody>
          <a:bodyPr/>
          <a:lstStyle/>
          <a:p>
            <a:pPr>
              <a:lnSpc>
                <a:spcPct val="90000"/>
              </a:lnSpc>
              <a:buFont typeface="Wingdings" panose="05000000000000000000" pitchFamily="2" charset="2"/>
              <a:buNone/>
            </a:pPr>
            <a:r>
              <a:rPr lang="zh-CN" altLang="en-US" b="1">
                <a:solidFill>
                  <a:schemeClr val="tx2"/>
                </a:solidFill>
                <a:latin typeface="Times New Roman" panose="02020603050405020304" pitchFamily="18" charset="0"/>
              </a:rPr>
              <a:t>最迟时刻的计算：</a:t>
            </a:r>
            <a:endParaRPr lang="zh-CN" altLang="en-US" b="1">
              <a:latin typeface="Times New Roman" panose="02020603050405020304" pitchFamily="18" charset="0"/>
            </a:endParaRPr>
          </a:p>
          <a:p>
            <a:pPr>
              <a:lnSpc>
                <a:spcPct val="90000"/>
              </a:lnSpc>
            </a:pPr>
            <a:r>
              <a:rPr lang="zh-CN" altLang="en-US" b="1">
                <a:latin typeface="Times New Roman" panose="02020603050405020304" pitchFamily="18" charset="0"/>
              </a:rPr>
              <a:t>事件的最迟时刻是在不影响工程竣工时间的前提下，该事件最晚可以发生的时刻。</a:t>
            </a:r>
          </a:p>
          <a:p>
            <a:pPr>
              <a:lnSpc>
                <a:spcPct val="90000"/>
              </a:lnSpc>
            </a:pPr>
            <a:r>
              <a:rPr lang="zh-CN" altLang="en-US" b="1">
                <a:latin typeface="Times New Roman" panose="02020603050405020304" pitchFamily="18" charset="0"/>
              </a:rPr>
              <a:t>按惯例，最后一个事件</a:t>
            </a:r>
            <a:r>
              <a:rPr lang="en-US" altLang="zh-CN" b="1">
                <a:latin typeface="Times New Roman" panose="02020603050405020304" pitchFamily="18" charset="0"/>
              </a:rPr>
              <a:t>(</a:t>
            </a:r>
            <a:r>
              <a:rPr lang="zh-CN" altLang="en-US" b="1">
                <a:latin typeface="Times New Roman" panose="02020603050405020304" pitchFamily="18" charset="0"/>
              </a:rPr>
              <a:t>工程结束</a:t>
            </a:r>
            <a:r>
              <a:rPr lang="en-US" altLang="zh-CN" b="1">
                <a:latin typeface="Times New Roman" panose="02020603050405020304" pitchFamily="18" charset="0"/>
              </a:rPr>
              <a:t>)</a:t>
            </a:r>
            <a:r>
              <a:rPr lang="zh-CN" altLang="en-US" b="1">
                <a:latin typeface="Times New Roman" panose="02020603050405020304" pitchFamily="18" charset="0"/>
              </a:rPr>
              <a:t>的最迟时刻就是它的最早时刻。其他事件的最迟时刻在工程网络上从右至左按逆作业流的方向计算。</a:t>
            </a:r>
          </a:p>
          <a:p>
            <a:pPr>
              <a:lnSpc>
                <a:spcPct val="90000"/>
              </a:lnSpc>
            </a:pPr>
            <a:r>
              <a:rPr lang="zh-CN" altLang="en-US" b="1">
                <a:latin typeface="Times New Roman" panose="02020603050405020304" pitchFamily="18" charset="0"/>
              </a:rPr>
              <a:t>计算最迟时刻</a:t>
            </a:r>
            <a:r>
              <a:rPr lang="en-US" altLang="zh-CN" b="1">
                <a:latin typeface="Times New Roman" panose="02020603050405020304" pitchFamily="18" charset="0"/>
              </a:rPr>
              <a:t>LET</a:t>
            </a:r>
            <a:r>
              <a:rPr lang="zh-CN" altLang="en-US" b="1">
                <a:latin typeface="Times New Roman" panose="02020603050405020304" pitchFamily="18" charset="0"/>
              </a:rPr>
              <a:t>使用下述</a:t>
            </a:r>
            <a:r>
              <a:rPr lang="en-US" altLang="zh-CN" b="1">
                <a:latin typeface="Times New Roman" panose="02020603050405020304" pitchFamily="18" charset="0"/>
              </a:rPr>
              <a:t>3</a:t>
            </a:r>
            <a:r>
              <a:rPr lang="zh-CN" altLang="en-US" b="1">
                <a:latin typeface="Times New Roman" panose="02020603050405020304" pitchFamily="18" charset="0"/>
              </a:rPr>
              <a:t>条规则： </a:t>
            </a:r>
          </a:p>
          <a:p>
            <a:pPr lvl="1">
              <a:lnSpc>
                <a:spcPct val="90000"/>
              </a:lnSpc>
            </a:pPr>
            <a:r>
              <a:rPr lang="zh-CN" altLang="en-US" b="1">
                <a:latin typeface="Times New Roman" panose="02020603050405020304" pitchFamily="18" charset="0"/>
              </a:rPr>
              <a:t>考虑离开该事件的所有作业；</a:t>
            </a:r>
          </a:p>
          <a:p>
            <a:pPr lvl="1">
              <a:lnSpc>
                <a:spcPct val="90000"/>
              </a:lnSpc>
            </a:pPr>
            <a:r>
              <a:rPr lang="zh-CN" altLang="en-US" b="1">
                <a:latin typeface="Times New Roman" panose="02020603050405020304" pitchFamily="18" charset="0"/>
              </a:rPr>
              <a:t>从每个作业的结束事件的最迟时刻中减去该作业的持续时间；</a:t>
            </a:r>
          </a:p>
          <a:p>
            <a:pPr lvl="1">
              <a:lnSpc>
                <a:spcPct val="90000"/>
              </a:lnSpc>
            </a:pPr>
            <a:r>
              <a:rPr lang="zh-CN" altLang="en-US" b="1">
                <a:latin typeface="Times New Roman" panose="02020603050405020304" pitchFamily="18" charset="0"/>
              </a:rPr>
              <a:t>选取上述差数中的最小值作为该事件的最迟时刻</a:t>
            </a:r>
            <a:r>
              <a:rPr lang="en-US" altLang="zh-CN" b="1">
                <a:latin typeface="Times New Roman" panose="02020603050405020304" pitchFamily="18" charset="0"/>
              </a:rPr>
              <a:t>LET</a:t>
            </a:r>
            <a:r>
              <a:rPr lang="zh-CN" altLang="en-US" b="1">
                <a:latin typeface="Times New Roman" panose="02020603050405020304" pitchFamily="18" charset="0"/>
              </a:rPr>
              <a:t>。</a:t>
            </a:r>
            <a:r>
              <a:rPr lang="zh-CN" altLang="en-US">
                <a:latin typeface="Times New Roman" panose="02020603050405020304" pitchFamily="18" charset="0"/>
              </a:rPr>
              <a:t> </a:t>
            </a:r>
          </a:p>
        </p:txBody>
      </p:sp>
    </p:spTree>
    <p:extLst>
      <p:ext uri="{BB962C8B-B14F-4D97-AF65-F5344CB8AC3E}">
        <p14:creationId xmlns:p14="http://schemas.microsoft.com/office/powerpoint/2010/main" val="305989946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idx="1"/>
          </p:nvPr>
        </p:nvSpPr>
        <p:spPr>
          <a:xfrm>
            <a:off x="1485900" y="342900"/>
            <a:ext cx="6172200" cy="3767185"/>
          </a:xfrm>
        </p:spPr>
        <p:txBody>
          <a:bodyPr/>
          <a:lstStyle/>
          <a:p>
            <a:pPr>
              <a:lnSpc>
                <a:spcPct val="140000"/>
              </a:lnSpc>
            </a:pPr>
            <a:r>
              <a:rPr lang="zh-CN" altLang="en-US" b="1">
                <a:latin typeface="Times New Roman" panose="02020603050405020304" pitchFamily="18" charset="0"/>
              </a:rPr>
              <a:t>软件项目管理先于任何技术活动之前开始，并且贯穿于软件的整个生命周期之中。</a:t>
            </a:r>
          </a:p>
          <a:p>
            <a:pPr>
              <a:lnSpc>
                <a:spcPct val="140000"/>
              </a:lnSpc>
            </a:pPr>
            <a:r>
              <a:rPr lang="zh-CN" altLang="en-US" b="1">
                <a:latin typeface="Times New Roman" panose="02020603050405020304" pitchFamily="18" charset="0"/>
              </a:rPr>
              <a:t>软件项目管理过程从一组项目计划活动开始，而制定计划的基础是工作量估算和完成期限估算。</a:t>
            </a:r>
          </a:p>
          <a:p>
            <a:pPr>
              <a:lnSpc>
                <a:spcPct val="140000"/>
              </a:lnSpc>
            </a:pPr>
            <a:r>
              <a:rPr lang="zh-CN" altLang="en-US" b="1">
                <a:latin typeface="Times New Roman" panose="02020603050405020304" pitchFamily="18" charset="0"/>
              </a:rPr>
              <a:t>为了估算项目的工作量和完成期限，首先需要估算软件的规模。</a:t>
            </a:r>
          </a:p>
        </p:txBody>
      </p:sp>
    </p:spTree>
    <p:extLst>
      <p:ext uri="{BB962C8B-B14F-4D97-AF65-F5344CB8AC3E}">
        <p14:creationId xmlns:p14="http://schemas.microsoft.com/office/powerpoint/2010/main" val="499318432"/>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aphicFrame>
        <p:nvGraphicFramePr>
          <p:cNvPr id="38957" name="Object 45"/>
          <p:cNvGraphicFramePr>
            <a:graphicFrameLocks noChangeAspect="1"/>
          </p:cNvGraphicFramePr>
          <p:nvPr>
            <p:extLst>
              <p:ext uri="{D42A27DB-BD31-4B8C-83A1-F6EECF244321}">
                <p14:modId xmlns:p14="http://schemas.microsoft.com/office/powerpoint/2010/main" val="583663586"/>
              </p:ext>
            </p:extLst>
          </p:nvPr>
        </p:nvGraphicFramePr>
        <p:xfrm>
          <a:off x="1143000" y="681038"/>
          <a:ext cx="6858000" cy="3302000"/>
        </p:xfrm>
        <a:graphic>
          <a:graphicData uri="http://schemas.openxmlformats.org/presentationml/2006/ole">
            <mc:AlternateContent xmlns:mc="http://schemas.openxmlformats.org/markup-compatibility/2006">
              <mc:Choice xmlns:v="urn:schemas-microsoft-com:vml" Requires="v">
                <p:oleObj spid="_x0000_s7178" name="Visio" r:id="rId3" imgW="3827024" imgH="1847538" progId="Visio.Drawing.11">
                  <p:embed/>
                </p:oleObj>
              </mc:Choice>
              <mc:Fallback>
                <p:oleObj name="Visio" r:id="rId3" imgW="3827024" imgH="18475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681038"/>
                        <a:ext cx="6858000" cy="330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8915" name="Rectangle 3"/>
          <p:cNvSpPr>
            <a:spLocks noChangeArrowheads="1"/>
          </p:cNvSpPr>
          <p:nvPr/>
        </p:nvSpPr>
        <p:spPr bwMode="auto">
          <a:xfrm>
            <a:off x="1494235" y="2112169"/>
            <a:ext cx="215503" cy="188119"/>
          </a:xfrm>
          <a:prstGeom prst="rect">
            <a:avLst/>
          </a:prstGeom>
          <a:noFill/>
          <a:ln w="9525">
            <a:solidFill>
              <a:schemeClr val="bg1"/>
            </a:solidFill>
            <a:miter lim="800000"/>
            <a:headEnd/>
            <a:tailEnd/>
          </a:ln>
          <a:effectLst/>
          <a:extLst/>
        </p:spPr>
        <p:txBody>
          <a:bodyPr wrap="none" anchor="ctr"/>
          <a:lstStyle/>
          <a:p>
            <a:endParaRPr lang="zh-CN" altLang="en-US" sz="1050" dirty="0"/>
          </a:p>
        </p:txBody>
      </p:sp>
      <p:sp>
        <p:nvSpPr>
          <p:cNvPr id="38958" name="Rectangle 46"/>
          <p:cNvSpPr>
            <a:spLocks noChangeArrowheads="1"/>
          </p:cNvSpPr>
          <p:nvPr/>
        </p:nvSpPr>
        <p:spPr bwMode="auto">
          <a:xfrm>
            <a:off x="1494235" y="2356248"/>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59" name="Rectangle 47"/>
          <p:cNvSpPr>
            <a:spLocks noChangeArrowheads="1"/>
          </p:cNvSpPr>
          <p:nvPr/>
        </p:nvSpPr>
        <p:spPr bwMode="auto">
          <a:xfrm>
            <a:off x="2627710" y="2112169"/>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0" name="Rectangle 48"/>
          <p:cNvSpPr>
            <a:spLocks noChangeArrowheads="1"/>
          </p:cNvSpPr>
          <p:nvPr/>
        </p:nvSpPr>
        <p:spPr bwMode="auto">
          <a:xfrm>
            <a:off x="2627710" y="2356248"/>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1" name="Rectangle 49"/>
          <p:cNvSpPr>
            <a:spLocks noChangeArrowheads="1"/>
          </p:cNvSpPr>
          <p:nvPr/>
        </p:nvSpPr>
        <p:spPr bwMode="auto">
          <a:xfrm>
            <a:off x="3573066" y="1464469"/>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2" name="Rectangle 50"/>
          <p:cNvSpPr>
            <a:spLocks noChangeArrowheads="1"/>
          </p:cNvSpPr>
          <p:nvPr/>
        </p:nvSpPr>
        <p:spPr bwMode="auto">
          <a:xfrm>
            <a:off x="3573066" y="1707357"/>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3" name="Rectangle 51"/>
          <p:cNvSpPr>
            <a:spLocks noChangeArrowheads="1"/>
          </p:cNvSpPr>
          <p:nvPr/>
        </p:nvSpPr>
        <p:spPr bwMode="auto">
          <a:xfrm>
            <a:off x="3573066" y="2733675"/>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4" name="Rectangle 52"/>
          <p:cNvSpPr>
            <a:spLocks noChangeArrowheads="1"/>
          </p:cNvSpPr>
          <p:nvPr/>
        </p:nvSpPr>
        <p:spPr bwMode="auto">
          <a:xfrm>
            <a:off x="3573066" y="3003948"/>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5" name="Rectangle 53"/>
          <p:cNvSpPr>
            <a:spLocks noChangeArrowheads="1"/>
          </p:cNvSpPr>
          <p:nvPr/>
        </p:nvSpPr>
        <p:spPr bwMode="auto">
          <a:xfrm>
            <a:off x="4544616" y="3381375"/>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6" name="Rectangle 54"/>
          <p:cNvSpPr>
            <a:spLocks noChangeArrowheads="1"/>
          </p:cNvSpPr>
          <p:nvPr/>
        </p:nvSpPr>
        <p:spPr bwMode="auto">
          <a:xfrm>
            <a:off x="4572000" y="3652838"/>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7" name="Rectangle 55"/>
          <p:cNvSpPr>
            <a:spLocks noChangeArrowheads="1"/>
          </p:cNvSpPr>
          <p:nvPr/>
        </p:nvSpPr>
        <p:spPr bwMode="auto">
          <a:xfrm>
            <a:off x="4572000" y="2112169"/>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8" name="Rectangle 56"/>
          <p:cNvSpPr>
            <a:spLocks noChangeArrowheads="1"/>
          </p:cNvSpPr>
          <p:nvPr/>
        </p:nvSpPr>
        <p:spPr bwMode="auto">
          <a:xfrm>
            <a:off x="5517356" y="3005138"/>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69" name="Rectangle 57"/>
          <p:cNvSpPr>
            <a:spLocks noChangeArrowheads="1"/>
          </p:cNvSpPr>
          <p:nvPr/>
        </p:nvSpPr>
        <p:spPr bwMode="auto">
          <a:xfrm>
            <a:off x="4544616" y="2356248"/>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0" name="Rectangle 58"/>
          <p:cNvSpPr>
            <a:spLocks noChangeArrowheads="1"/>
          </p:cNvSpPr>
          <p:nvPr/>
        </p:nvSpPr>
        <p:spPr bwMode="auto">
          <a:xfrm>
            <a:off x="4544616" y="1087041"/>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1" name="Rectangle 59"/>
          <p:cNvSpPr>
            <a:spLocks noChangeArrowheads="1"/>
          </p:cNvSpPr>
          <p:nvPr/>
        </p:nvSpPr>
        <p:spPr bwMode="auto">
          <a:xfrm>
            <a:off x="4544616" y="816769"/>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2" name="Rectangle 60"/>
          <p:cNvSpPr>
            <a:spLocks noChangeArrowheads="1"/>
          </p:cNvSpPr>
          <p:nvPr/>
        </p:nvSpPr>
        <p:spPr bwMode="auto">
          <a:xfrm>
            <a:off x="5517356" y="1464469"/>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3" name="Rectangle 61"/>
          <p:cNvSpPr>
            <a:spLocks noChangeArrowheads="1"/>
          </p:cNvSpPr>
          <p:nvPr/>
        </p:nvSpPr>
        <p:spPr bwMode="auto">
          <a:xfrm>
            <a:off x="5517356" y="1707357"/>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4" name="Rectangle 62"/>
          <p:cNvSpPr>
            <a:spLocks noChangeArrowheads="1"/>
          </p:cNvSpPr>
          <p:nvPr/>
        </p:nvSpPr>
        <p:spPr bwMode="auto">
          <a:xfrm>
            <a:off x="5517356" y="2733675"/>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5" name="Rectangle 63"/>
          <p:cNvSpPr>
            <a:spLocks noChangeArrowheads="1"/>
          </p:cNvSpPr>
          <p:nvPr/>
        </p:nvSpPr>
        <p:spPr bwMode="auto">
          <a:xfrm>
            <a:off x="6488906" y="2112169"/>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6" name="Rectangle 64"/>
          <p:cNvSpPr>
            <a:spLocks noChangeArrowheads="1"/>
          </p:cNvSpPr>
          <p:nvPr/>
        </p:nvSpPr>
        <p:spPr bwMode="auto">
          <a:xfrm>
            <a:off x="6488906" y="2356248"/>
            <a:ext cx="215504"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7" name="Rectangle 65"/>
          <p:cNvSpPr>
            <a:spLocks noChangeArrowheads="1"/>
          </p:cNvSpPr>
          <p:nvPr/>
        </p:nvSpPr>
        <p:spPr bwMode="auto">
          <a:xfrm>
            <a:off x="7623573" y="2112169"/>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
        <p:nvSpPr>
          <p:cNvPr id="38978" name="Rectangle 66"/>
          <p:cNvSpPr>
            <a:spLocks noChangeArrowheads="1"/>
          </p:cNvSpPr>
          <p:nvPr/>
        </p:nvSpPr>
        <p:spPr bwMode="auto">
          <a:xfrm>
            <a:off x="7623573" y="2356248"/>
            <a:ext cx="215503" cy="188119"/>
          </a:xfrm>
          <a:prstGeom prst="rect">
            <a:avLst/>
          </a:prstGeom>
          <a:noFill/>
          <a:ln w="9525">
            <a:solidFill>
              <a:schemeClr val="bg1"/>
            </a:solidFill>
            <a:miter lim="800000"/>
            <a:headEnd/>
            <a:tailEnd/>
          </a:ln>
          <a:effectLst/>
          <a:extLst/>
        </p:spPr>
        <p:txBody>
          <a:bodyPr wrap="none" anchor="ctr"/>
          <a:lstStyle/>
          <a:p>
            <a:endParaRPr lang="zh-CN" altLang="en-US" sz="1050"/>
          </a:p>
        </p:txBody>
      </p:sp>
    </p:spTree>
    <p:extLst>
      <p:ext uri="{BB962C8B-B14F-4D97-AF65-F5344CB8AC3E}">
        <p14:creationId xmlns:p14="http://schemas.microsoft.com/office/powerpoint/2010/main" val="767772862"/>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915"/>
                                        </p:tgtEl>
                                        <p:attrNameLst>
                                          <p:attrName>style.visibility</p:attrName>
                                        </p:attrNameLst>
                                      </p:cBhvr>
                                      <p:to>
                                        <p:strVal val="hidden"/>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8959"/>
                                        </p:tgtEl>
                                        <p:attrNameLst>
                                          <p:attrName>style.visibility</p:attrName>
                                        </p:attrNameLst>
                                      </p:cBhvr>
                                      <p:to>
                                        <p:strVal val="hidden"/>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38961"/>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38963"/>
                                        </p:tgtEl>
                                        <p:attrNameLst>
                                          <p:attrName>style.visibility</p:attrName>
                                        </p:attrNameLst>
                                      </p:cBhvr>
                                      <p:to>
                                        <p:strVal val="hidden"/>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38971"/>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38967"/>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38965"/>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38972"/>
                                        </p:tgtEl>
                                        <p:attrNameLst>
                                          <p:attrName>style.visibility</p:attrName>
                                        </p:attrNameLst>
                                      </p:cBhvr>
                                      <p:to>
                                        <p:strVal val="hidden"/>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38974"/>
                                        </p:tgtEl>
                                        <p:attrNameLst>
                                          <p:attrName>style.visibility</p:attrName>
                                        </p:attrNameLst>
                                      </p:cBhvr>
                                      <p:to>
                                        <p:strVal val="hidden"/>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xit" presetSubtype="0" fill="hold" grpId="0" nodeType="clickEffect">
                                  <p:stCondLst>
                                    <p:cond delay="0"/>
                                  </p:stCondLst>
                                  <p:childTnLst>
                                    <p:set>
                                      <p:cBhvr>
                                        <p:cTn id="42" dur="1" fill="hold">
                                          <p:stCondLst>
                                            <p:cond delay="0"/>
                                          </p:stCondLst>
                                        </p:cTn>
                                        <p:tgtEl>
                                          <p:spTgt spid="38975"/>
                                        </p:tgtEl>
                                        <p:attrNameLst>
                                          <p:attrName>style.visibility</p:attrName>
                                        </p:attrNameLst>
                                      </p:cBhvr>
                                      <p:to>
                                        <p:strVal val="hidden"/>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xit" presetSubtype="0" fill="hold" grpId="0" nodeType="clickEffect">
                                  <p:stCondLst>
                                    <p:cond delay="0"/>
                                  </p:stCondLst>
                                  <p:childTnLst>
                                    <p:set>
                                      <p:cBhvr>
                                        <p:cTn id="46" dur="1" fill="hold">
                                          <p:stCondLst>
                                            <p:cond delay="0"/>
                                          </p:stCondLst>
                                        </p:cTn>
                                        <p:tgtEl>
                                          <p:spTgt spid="38977"/>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xit" presetSubtype="0" fill="hold" grpId="0" nodeType="clickEffect">
                                  <p:stCondLst>
                                    <p:cond delay="0"/>
                                  </p:stCondLst>
                                  <p:childTnLst>
                                    <p:set>
                                      <p:cBhvr>
                                        <p:cTn id="50" dur="1" fill="hold">
                                          <p:stCondLst>
                                            <p:cond delay="0"/>
                                          </p:stCondLst>
                                        </p:cTn>
                                        <p:tgtEl>
                                          <p:spTgt spid="3897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xit" presetSubtype="0" fill="hold" grpId="0" nodeType="clickEffect">
                                  <p:stCondLst>
                                    <p:cond delay="0"/>
                                  </p:stCondLst>
                                  <p:childTnLst>
                                    <p:set>
                                      <p:cBhvr>
                                        <p:cTn id="54" dur="1" fill="hold">
                                          <p:stCondLst>
                                            <p:cond delay="0"/>
                                          </p:stCondLst>
                                        </p:cTn>
                                        <p:tgtEl>
                                          <p:spTgt spid="38976"/>
                                        </p:tgtEl>
                                        <p:attrNameLst>
                                          <p:attrName>style.visibility</p:attrName>
                                        </p:attrNameLst>
                                      </p:cBhvr>
                                      <p:to>
                                        <p:strVal val="hidden"/>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xit" presetSubtype="0" fill="hold" grpId="0" nodeType="clickEffect">
                                  <p:stCondLst>
                                    <p:cond delay="0"/>
                                  </p:stCondLst>
                                  <p:childTnLst>
                                    <p:set>
                                      <p:cBhvr>
                                        <p:cTn id="58" dur="1" fill="hold">
                                          <p:stCondLst>
                                            <p:cond delay="0"/>
                                          </p:stCondLst>
                                        </p:cTn>
                                        <p:tgtEl>
                                          <p:spTgt spid="38968"/>
                                        </p:tgtEl>
                                        <p:attrNameLst>
                                          <p:attrName>style.visibility</p:attrName>
                                        </p:attrNameLst>
                                      </p:cBhvr>
                                      <p:to>
                                        <p:strVal val="hidden"/>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xit" presetSubtype="0" fill="hold" grpId="0" nodeType="clickEffect">
                                  <p:stCondLst>
                                    <p:cond delay="0"/>
                                  </p:stCondLst>
                                  <p:childTnLst>
                                    <p:set>
                                      <p:cBhvr>
                                        <p:cTn id="62" dur="1" fill="hold">
                                          <p:stCondLst>
                                            <p:cond delay="0"/>
                                          </p:stCondLst>
                                        </p:cTn>
                                        <p:tgtEl>
                                          <p:spTgt spid="38973"/>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xit" presetSubtype="0" fill="hold" grpId="0" nodeType="clickEffect">
                                  <p:stCondLst>
                                    <p:cond delay="0"/>
                                  </p:stCondLst>
                                  <p:childTnLst>
                                    <p:set>
                                      <p:cBhvr>
                                        <p:cTn id="66" dur="1" fill="hold">
                                          <p:stCondLst>
                                            <p:cond delay="0"/>
                                          </p:stCondLst>
                                        </p:cTn>
                                        <p:tgtEl>
                                          <p:spTgt spid="38966"/>
                                        </p:tgtEl>
                                        <p:attrNameLst>
                                          <p:attrName>style.visibility</p:attrName>
                                        </p:attrNameLst>
                                      </p:cBhvr>
                                      <p:to>
                                        <p:strVal val="hidden"/>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grpId="0" nodeType="clickEffect">
                                  <p:stCondLst>
                                    <p:cond delay="0"/>
                                  </p:stCondLst>
                                  <p:childTnLst>
                                    <p:set>
                                      <p:cBhvr>
                                        <p:cTn id="70" dur="1" fill="hold">
                                          <p:stCondLst>
                                            <p:cond delay="0"/>
                                          </p:stCondLst>
                                        </p:cTn>
                                        <p:tgtEl>
                                          <p:spTgt spid="38969"/>
                                        </p:tgtEl>
                                        <p:attrNameLst>
                                          <p:attrName>style.visibility</p:attrName>
                                        </p:attrNameLst>
                                      </p:cBhvr>
                                      <p:to>
                                        <p:strVal val="hidden"/>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xit" presetSubtype="0" fill="hold" grpId="0" nodeType="clickEffect">
                                  <p:stCondLst>
                                    <p:cond delay="0"/>
                                  </p:stCondLst>
                                  <p:childTnLst>
                                    <p:set>
                                      <p:cBhvr>
                                        <p:cTn id="74" dur="1" fill="hold">
                                          <p:stCondLst>
                                            <p:cond delay="0"/>
                                          </p:stCondLst>
                                        </p:cTn>
                                        <p:tgtEl>
                                          <p:spTgt spid="38970"/>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xit" presetSubtype="0" fill="hold" grpId="0" nodeType="clickEffect">
                                  <p:stCondLst>
                                    <p:cond delay="0"/>
                                  </p:stCondLst>
                                  <p:childTnLst>
                                    <p:set>
                                      <p:cBhvr>
                                        <p:cTn id="78" dur="1" fill="hold">
                                          <p:stCondLst>
                                            <p:cond delay="0"/>
                                          </p:stCondLst>
                                        </p:cTn>
                                        <p:tgtEl>
                                          <p:spTgt spid="38964"/>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xit" presetSubtype="0" fill="hold" grpId="0" nodeType="clickEffect">
                                  <p:stCondLst>
                                    <p:cond delay="0"/>
                                  </p:stCondLst>
                                  <p:childTnLst>
                                    <p:set>
                                      <p:cBhvr>
                                        <p:cTn id="82" dur="1" fill="hold">
                                          <p:stCondLst>
                                            <p:cond delay="0"/>
                                          </p:stCondLst>
                                        </p:cTn>
                                        <p:tgtEl>
                                          <p:spTgt spid="38962"/>
                                        </p:tgtEl>
                                        <p:attrNameLst>
                                          <p:attrName>style.visibility</p:attrName>
                                        </p:attrNameLst>
                                      </p:cBhvr>
                                      <p:to>
                                        <p:strVal val="hidden"/>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xit" presetSubtype="0" fill="hold" grpId="0" nodeType="clickEffect">
                                  <p:stCondLst>
                                    <p:cond delay="0"/>
                                  </p:stCondLst>
                                  <p:childTnLst>
                                    <p:set>
                                      <p:cBhvr>
                                        <p:cTn id="86" dur="1" fill="hold">
                                          <p:stCondLst>
                                            <p:cond delay="0"/>
                                          </p:stCondLst>
                                        </p:cTn>
                                        <p:tgtEl>
                                          <p:spTgt spid="38960"/>
                                        </p:tgtEl>
                                        <p:attrNameLst>
                                          <p:attrName>style.visibility</p:attrName>
                                        </p:attrNameLst>
                                      </p:cBhvr>
                                      <p:to>
                                        <p:strVal val="hidden"/>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xit" presetSubtype="0" fill="hold" grpId="0" nodeType="clickEffect">
                                  <p:stCondLst>
                                    <p:cond delay="0"/>
                                  </p:stCondLst>
                                  <p:childTnLst>
                                    <p:set>
                                      <p:cBhvr>
                                        <p:cTn id="90" dur="1" fill="hold">
                                          <p:stCondLst>
                                            <p:cond delay="0"/>
                                          </p:stCondLst>
                                        </p:cTn>
                                        <p:tgtEl>
                                          <p:spTgt spid="389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nimBg="1"/>
      <p:bldP spid="38958" grpId="0" animBg="1"/>
      <p:bldP spid="38959" grpId="0" animBg="1"/>
      <p:bldP spid="38960" grpId="0" animBg="1"/>
      <p:bldP spid="38961" grpId="0" animBg="1"/>
      <p:bldP spid="38962" grpId="0" animBg="1"/>
      <p:bldP spid="38963" grpId="0" animBg="1"/>
      <p:bldP spid="38964" grpId="0" animBg="1"/>
      <p:bldP spid="38965" grpId="0" animBg="1"/>
      <p:bldP spid="38966" grpId="0" animBg="1"/>
      <p:bldP spid="38967" grpId="0" animBg="1"/>
      <p:bldP spid="38968" grpId="0" animBg="1"/>
      <p:bldP spid="38969" grpId="0" animBg="1"/>
      <p:bldP spid="38970" grpId="0" animBg="1"/>
      <p:bldP spid="38971" grpId="0" animBg="1"/>
      <p:bldP spid="38972" grpId="0" animBg="1"/>
      <p:bldP spid="38973" grpId="0" animBg="1"/>
      <p:bldP spid="38974" grpId="0" animBg="1"/>
      <p:bldP spid="38975" grpId="0" animBg="1"/>
      <p:bldP spid="38976" grpId="0" animBg="1"/>
      <p:bldP spid="38977" grpId="0" animBg="1"/>
      <p:bldP spid="3897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ltLang="zh-CN" b="1">
                <a:latin typeface="Times New Roman" panose="02020603050405020304" pitchFamily="18" charset="0"/>
              </a:rPr>
              <a:t>13.3.5  </a:t>
            </a:r>
            <a:r>
              <a:rPr lang="zh-CN" altLang="en-US" b="1">
                <a:latin typeface="Times New Roman" panose="02020603050405020304" pitchFamily="18" charset="0"/>
              </a:rPr>
              <a:t>机动时间</a:t>
            </a:r>
          </a:p>
        </p:txBody>
      </p:sp>
      <p:sp>
        <p:nvSpPr>
          <p:cNvPr id="74755" name="Rectangle 3"/>
          <p:cNvSpPr>
            <a:spLocks noGrp="1" noChangeArrowheads="1"/>
          </p:cNvSpPr>
          <p:nvPr>
            <p:ph idx="1"/>
          </p:nvPr>
        </p:nvSpPr>
        <p:spPr>
          <a:xfrm>
            <a:off x="389436" y="1085852"/>
            <a:ext cx="8363938" cy="2142125"/>
          </a:xfrm>
        </p:spPr>
        <p:txBody>
          <a:bodyPr/>
          <a:lstStyle/>
          <a:p>
            <a:r>
              <a:rPr lang="zh-CN" altLang="en-US" b="1" dirty="0">
                <a:latin typeface="Times New Roman" panose="02020603050405020304" pitchFamily="18" charset="0"/>
              </a:rPr>
              <a:t>某些作业有一定程度的机动余地</a:t>
            </a:r>
            <a:r>
              <a:rPr lang="en-US" altLang="zh-CN" b="1" dirty="0">
                <a:latin typeface="Times New Roman" panose="02020603050405020304" pitchFamily="18" charset="0"/>
              </a:rPr>
              <a:t>——</a:t>
            </a:r>
            <a:r>
              <a:rPr lang="zh-CN" altLang="en-US" b="1" dirty="0">
                <a:latin typeface="Times New Roman" panose="02020603050405020304" pitchFamily="18" charset="0"/>
              </a:rPr>
              <a:t>实际开始时间可以比预定时间晚一些，或者实际持续时间可以比预定的持续时间长一些，而并不影响工程的结束时间。</a:t>
            </a:r>
          </a:p>
          <a:p>
            <a:r>
              <a:rPr lang="zh-CN" altLang="en-US" b="1" dirty="0">
                <a:latin typeface="Times New Roman" panose="02020603050405020304" pitchFamily="18" charset="0"/>
              </a:rPr>
              <a:t>机动时间</a:t>
            </a:r>
            <a:r>
              <a:rPr lang="en-US" altLang="zh-CN" b="1" dirty="0">
                <a:latin typeface="Times New Roman" panose="02020603050405020304" pitchFamily="18" charset="0"/>
              </a:rPr>
              <a:t>=(LET)</a:t>
            </a:r>
            <a:r>
              <a:rPr lang="zh-CN" altLang="en-US" b="1" dirty="0">
                <a:latin typeface="Times New Roman" panose="02020603050405020304" pitchFamily="18" charset="0"/>
              </a:rPr>
              <a:t>结束－</a:t>
            </a:r>
            <a:r>
              <a:rPr lang="en-US" altLang="zh-CN" b="1" dirty="0">
                <a:latin typeface="Times New Roman" panose="02020603050405020304" pitchFamily="18" charset="0"/>
              </a:rPr>
              <a:t>(EET)</a:t>
            </a:r>
            <a:r>
              <a:rPr lang="zh-CN" altLang="en-US" b="1" dirty="0">
                <a:latin typeface="Times New Roman" panose="02020603050405020304" pitchFamily="18" charset="0"/>
              </a:rPr>
              <a:t>开始－持续时间</a:t>
            </a:r>
          </a:p>
          <a:p>
            <a:r>
              <a:rPr lang="zh-CN" altLang="en-US" b="1" dirty="0">
                <a:latin typeface="Times New Roman" panose="02020603050405020304" pitchFamily="18" charset="0"/>
              </a:rPr>
              <a:t>在制定进度计划时仔细考虑和利用工程网络中的机动时间，往往能够安排出既节省资源又不影响最终竣工时间的进度表。</a:t>
            </a:r>
            <a:r>
              <a:rPr lang="zh-CN" altLang="en-US" dirty="0">
                <a:latin typeface="Times New Roman" panose="02020603050405020304" pitchFamily="18" charset="0"/>
              </a:rPr>
              <a:t> </a:t>
            </a:r>
          </a:p>
        </p:txBody>
      </p:sp>
    </p:spTree>
    <p:extLst>
      <p:ext uri="{BB962C8B-B14F-4D97-AF65-F5344CB8AC3E}">
        <p14:creationId xmlns:p14="http://schemas.microsoft.com/office/powerpoint/2010/main" val="4249905017"/>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graphicFrame>
        <p:nvGraphicFramePr>
          <p:cNvPr id="113715" name="Object 51"/>
          <p:cNvGraphicFramePr>
            <a:graphicFrameLocks noChangeAspect="1"/>
          </p:cNvGraphicFramePr>
          <p:nvPr/>
        </p:nvGraphicFramePr>
        <p:xfrm>
          <a:off x="1143000" y="708423"/>
          <a:ext cx="6858000" cy="3301603"/>
        </p:xfrm>
        <a:graphic>
          <a:graphicData uri="http://schemas.openxmlformats.org/presentationml/2006/ole">
            <mc:AlternateContent xmlns:mc="http://schemas.openxmlformats.org/markup-compatibility/2006">
              <mc:Choice xmlns:v="urn:schemas-microsoft-com:vml" Requires="v">
                <p:oleObj spid="_x0000_s8202" name="Visio" r:id="rId3" imgW="3817993" imgH="1838530" progId="Visio.Drawing.11">
                  <p:embed/>
                </p:oleObj>
              </mc:Choice>
              <mc:Fallback>
                <p:oleObj name="Visio" r:id="rId3" imgW="3817993" imgH="183853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08423"/>
                        <a:ext cx="6858000" cy="330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83473098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graphicFrame>
        <p:nvGraphicFramePr>
          <p:cNvPr id="115714" name="Object 2"/>
          <p:cNvGraphicFramePr>
            <a:graphicFrameLocks noChangeAspect="1"/>
          </p:cNvGraphicFramePr>
          <p:nvPr/>
        </p:nvGraphicFramePr>
        <p:xfrm>
          <a:off x="1143000" y="708423"/>
          <a:ext cx="6858000" cy="3301603"/>
        </p:xfrm>
        <a:graphic>
          <a:graphicData uri="http://schemas.openxmlformats.org/presentationml/2006/ole">
            <mc:AlternateContent xmlns:mc="http://schemas.openxmlformats.org/markup-compatibility/2006">
              <mc:Choice xmlns:v="urn:schemas-microsoft-com:vml" Requires="v">
                <p:oleObj spid="_x0000_s9226" name="Visio" r:id="rId3" imgW="3827024" imgH="1847538" progId="Visio.Drawing.11">
                  <p:embed/>
                </p:oleObj>
              </mc:Choice>
              <mc:Fallback>
                <p:oleObj name="Visio" r:id="rId3" imgW="3827024" imgH="184753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708423"/>
                        <a:ext cx="6858000" cy="33016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4074525770"/>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p:txBody>
          <a:bodyPr/>
          <a:lstStyle/>
          <a:p>
            <a:r>
              <a:rPr lang="en-US" altLang="zh-CN" b="1">
                <a:latin typeface="Times New Roman" panose="02020603050405020304" pitchFamily="18" charset="0"/>
              </a:rPr>
              <a:t>13.3.6  </a:t>
            </a:r>
            <a:r>
              <a:rPr lang="zh-CN" altLang="en-US" b="1">
                <a:latin typeface="Times New Roman" panose="02020603050405020304" pitchFamily="18" charset="0"/>
              </a:rPr>
              <a:t>关键路径</a:t>
            </a:r>
          </a:p>
        </p:txBody>
      </p:sp>
      <p:sp>
        <p:nvSpPr>
          <p:cNvPr id="73731" name="Rectangle 3"/>
          <p:cNvSpPr>
            <a:spLocks noGrp="1" noChangeArrowheads="1"/>
          </p:cNvSpPr>
          <p:nvPr>
            <p:ph idx="1"/>
          </p:nvPr>
        </p:nvSpPr>
        <p:spPr>
          <a:xfrm>
            <a:off x="389436" y="1085852"/>
            <a:ext cx="8363938" cy="2289858"/>
          </a:xfrm>
        </p:spPr>
        <p:txBody>
          <a:bodyPr/>
          <a:lstStyle/>
          <a:p>
            <a:pPr>
              <a:lnSpc>
                <a:spcPct val="120000"/>
              </a:lnSpc>
            </a:pPr>
            <a:r>
              <a:rPr lang="zh-CN" altLang="en-US" b="1">
                <a:latin typeface="Times New Roman" panose="02020603050405020304" pitchFamily="18" charset="0"/>
              </a:rPr>
              <a:t>最早时刻和最迟时刻相同的事件</a:t>
            </a:r>
            <a:r>
              <a:rPr lang="en-US" altLang="zh-CN" b="1">
                <a:latin typeface="Times New Roman" panose="02020603050405020304" pitchFamily="18" charset="0"/>
              </a:rPr>
              <a:t>(</a:t>
            </a:r>
            <a:r>
              <a:rPr lang="zh-CN" altLang="en-US" b="1">
                <a:latin typeface="Times New Roman" panose="02020603050405020304" pitchFamily="18" charset="0"/>
              </a:rPr>
              <a:t>机动时间为</a:t>
            </a:r>
            <a:r>
              <a:rPr lang="en-US" altLang="zh-CN" b="1">
                <a:latin typeface="Times New Roman" panose="02020603050405020304" pitchFamily="18" charset="0"/>
              </a:rPr>
              <a:t>0</a:t>
            </a:r>
            <a:r>
              <a:rPr lang="zh-CN" altLang="en-US" b="1">
                <a:latin typeface="Times New Roman" panose="02020603050405020304" pitchFamily="18" charset="0"/>
              </a:rPr>
              <a:t>的作业</a:t>
            </a:r>
            <a:r>
              <a:rPr lang="en-US" altLang="zh-CN" b="1">
                <a:latin typeface="Times New Roman" panose="02020603050405020304" pitchFamily="18" charset="0"/>
              </a:rPr>
              <a:t>)</a:t>
            </a:r>
            <a:r>
              <a:rPr lang="zh-CN" altLang="en-US" b="1">
                <a:latin typeface="Times New Roman" panose="02020603050405020304" pitchFamily="18" charset="0"/>
              </a:rPr>
              <a:t>定义了关键路径，在图中关键路径用粗线箭头表示。</a:t>
            </a:r>
          </a:p>
          <a:p>
            <a:pPr>
              <a:lnSpc>
                <a:spcPct val="120000"/>
              </a:lnSpc>
            </a:pPr>
            <a:r>
              <a:rPr lang="zh-CN" altLang="en-US" b="1">
                <a:latin typeface="Times New Roman" panose="02020603050405020304" pitchFamily="18" charset="0"/>
              </a:rPr>
              <a:t>关键路径上的事件</a:t>
            </a:r>
            <a:r>
              <a:rPr lang="en-US" altLang="zh-CN" b="1">
                <a:latin typeface="Times New Roman" panose="02020603050405020304" pitchFamily="18" charset="0"/>
              </a:rPr>
              <a:t>(</a:t>
            </a:r>
            <a:r>
              <a:rPr lang="zh-CN" altLang="en-US" b="1">
                <a:latin typeface="Times New Roman" panose="02020603050405020304" pitchFamily="18" charset="0"/>
              </a:rPr>
              <a:t>关键事件</a:t>
            </a:r>
            <a:r>
              <a:rPr lang="en-US" altLang="zh-CN" b="1">
                <a:latin typeface="Times New Roman" panose="02020603050405020304" pitchFamily="18" charset="0"/>
              </a:rPr>
              <a:t>)</a:t>
            </a:r>
            <a:r>
              <a:rPr lang="zh-CN" altLang="en-US" b="1">
                <a:latin typeface="Times New Roman" panose="02020603050405020304" pitchFamily="18" charset="0"/>
              </a:rPr>
              <a:t>必须准时发生，组成关键路径的作业</a:t>
            </a:r>
            <a:r>
              <a:rPr lang="en-US" altLang="zh-CN" b="1">
                <a:latin typeface="Times New Roman" panose="02020603050405020304" pitchFamily="18" charset="0"/>
              </a:rPr>
              <a:t>(</a:t>
            </a:r>
            <a:r>
              <a:rPr lang="zh-CN" altLang="en-US" b="1">
                <a:latin typeface="Times New Roman" panose="02020603050405020304" pitchFamily="18" charset="0"/>
              </a:rPr>
              <a:t>关键作业</a:t>
            </a:r>
            <a:r>
              <a:rPr lang="en-US" altLang="zh-CN" b="1">
                <a:latin typeface="Times New Roman" panose="02020603050405020304" pitchFamily="18" charset="0"/>
              </a:rPr>
              <a:t>)</a:t>
            </a:r>
            <a:r>
              <a:rPr lang="zh-CN" altLang="en-US" b="1">
                <a:latin typeface="Times New Roman" panose="02020603050405020304" pitchFamily="18" charset="0"/>
              </a:rPr>
              <a:t>的实际持续时间不能超过估计的持续时间，否则工程就不能准时结束。</a:t>
            </a:r>
          </a:p>
        </p:txBody>
      </p:sp>
    </p:spTree>
    <p:extLst>
      <p:ext uri="{BB962C8B-B14F-4D97-AF65-F5344CB8AC3E}">
        <p14:creationId xmlns:p14="http://schemas.microsoft.com/office/powerpoint/2010/main" val="2399970007"/>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alpha val="0"/>
          </a:schemeClr>
        </a:solidFill>
        <a:effectLst/>
      </p:bgPr>
    </p:bg>
    <p:spTree>
      <p:nvGrpSpPr>
        <p:cNvPr id="1" name=""/>
        <p:cNvGrpSpPr/>
        <p:nvPr/>
      </p:nvGrpSpPr>
      <p:grpSpPr>
        <a:xfrm>
          <a:off x="0" y="0"/>
          <a:ext cx="0" cy="0"/>
          <a:chOff x="0" y="0"/>
          <a:chExt cx="0" cy="0"/>
        </a:xfrm>
      </p:grpSpPr>
      <p:graphicFrame>
        <p:nvGraphicFramePr>
          <p:cNvPr id="39939" name="Object 3"/>
          <p:cNvGraphicFramePr>
            <a:graphicFrameLocks noChangeAspect="1"/>
          </p:cNvGraphicFramePr>
          <p:nvPr/>
        </p:nvGraphicFramePr>
        <p:xfrm>
          <a:off x="1331119" y="789385"/>
          <a:ext cx="6426994" cy="3018234"/>
        </p:xfrm>
        <a:graphic>
          <a:graphicData uri="http://schemas.openxmlformats.org/presentationml/2006/ole">
            <mc:AlternateContent xmlns:mc="http://schemas.openxmlformats.org/markup-compatibility/2006">
              <mc:Choice xmlns:v="urn:schemas-microsoft-com:vml" Requires="v">
                <p:oleObj spid="_x0000_s10250" name="Visio" r:id="rId3" imgW="2656953" imgH="1242863" progId="Visio.Drawing.11">
                  <p:embed/>
                </p:oleObj>
              </mc:Choice>
              <mc:Fallback>
                <p:oleObj name="Visio" r:id="rId3" imgW="2656953" imgH="124286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1119" y="789385"/>
                        <a:ext cx="6426994" cy="301823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66598988"/>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7" name="Rectangle 3"/>
          <p:cNvSpPr>
            <a:spLocks noGrp="1" noChangeArrowheads="1"/>
          </p:cNvSpPr>
          <p:nvPr>
            <p:ph idx="1"/>
          </p:nvPr>
        </p:nvSpPr>
        <p:spPr>
          <a:xfrm>
            <a:off x="1485900" y="222647"/>
            <a:ext cx="6172200" cy="810222"/>
          </a:xfrm>
        </p:spPr>
        <p:txBody>
          <a:bodyPr/>
          <a:lstStyle/>
          <a:p>
            <a:r>
              <a:rPr lang="zh-CN" altLang="en-US" sz="1950" b="1">
                <a:solidFill>
                  <a:schemeClr val="tx2"/>
                </a:solidFill>
                <a:latin typeface="Times New Roman" panose="02020603050405020304" pitchFamily="18" charset="0"/>
              </a:rPr>
              <a:t>例题：</a:t>
            </a:r>
            <a:r>
              <a:rPr lang="zh-CN" altLang="en-US" sz="1950" b="1">
                <a:latin typeface="Times New Roman" panose="02020603050405020304" pitchFamily="18" charset="0"/>
              </a:rPr>
              <a:t>假设一项工程分解成</a:t>
            </a:r>
            <a:r>
              <a:rPr lang="en-US" altLang="zh-CN" sz="1950" b="1">
                <a:latin typeface="Times New Roman" panose="02020603050405020304" pitchFamily="18" charset="0"/>
              </a:rPr>
              <a:t>9</a:t>
            </a:r>
            <a:r>
              <a:rPr lang="zh-CN" altLang="en-US" sz="1950" b="1">
                <a:latin typeface="Times New Roman" panose="02020603050405020304" pitchFamily="18" charset="0"/>
              </a:rPr>
              <a:t>个子任务，根据下表给出的信息，画出工程网络图，计算每个事件的最早时刻和最迟时刻，找出关键路径。 </a:t>
            </a:r>
          </a:p>
        </p:txBody>
      </p:sp>
      <p:graphicFrame>
        <p:nvGraphicFramePr>
          <p:cNvPr id="108764" name="Group 220"/>
          <p:cNvGraphicFramePr>
            <a:graphicFrameLocks noGrp="1"/>
          </p:cNvGraphicFramePr>
          <p:nvPr/>
        </p:nvGraphicFramePr>
        <p:xfrm>
          <a:off x="2493169" y="1168003"/>
          <a:ext cx="4293395" cy="3444479"/>
        </p:xfrm>
        <a:graphic>
          <a:graphicData uri="http://schemas.openxmlformats.org/drawingml/2006/table">
            <a:tbl>
              <a:tblPr/>
              <a:tblGrid>
                <a:gridCol w="1357313">
                  <a:extLst>
                    <a:ext uri="{9D8B030D-6E8A-4147-A177-3AD203B41FA5}">
                      <a16:colId xmlns:a16="http://schemas.microsoft.com/office/drawing/2014/main" val="20000"/>
                    </a:ext>
                  </a:extLst>
                </a:gridCol>
                <a:gridCol w="1683544">
                  <a:extLst>
                    <a:ext uri="{9D8B030D-6E8A-4147-A177-3AD203B41FA5}">
                      <a16:colId xmlns:a16="http://schemas.microsoft.com/office/drawing/2014/main" val="20001"/>
                    </a:ext>
                  </a:extLst>
                </a:gridCol>
                <a:gridCol w="1252538">
                  <a:extLst>
                    <a:ext uri="{9D8B030D-6E8A-4147-A177-3AD203B41FA5}">
                      <a16:colId xmlns:a16="http://schemas.microsoft.com/office/drawing/2014/main" val="20002"/>
                    </a:ext>
                  </a:extLst>
                </a:gridCol>
              </a:tblGrid>
              <a:tr h="358379">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子任务标识</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完成任务时间</a:t>
                      </a:r>
                      <a:endParaRPr kumimoji="0" lang="zh-CN" altLang="en-US"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依赖关系</a:t>
                      </a:r>
                      <a:endParaRPr kumimoji="0" lang="zh-CN" altLang="en-US"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FF"/>
                        </a:buClr>
                        <a:buSzPct val="65000"/>
                        <a:buFont typeface="Wingdings" panose="05000000000000000000" pitchFamily="2" charset="2"/>
                        <a:buNone/>
                        <a:tabLst/>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w="12700" cap="flat" cmpd="sng" algn="ctr">
                      <a:solidFill>
                        <a:srgbClr val="000000"/>
                      </a:solidFill>
                      <a:prstDash val="solid"/>
                      <a:round/>
                      <a:headEnd type="none" w="med" len="med"/>
                      <a:tailEnd type="none" w="med" len="med"/>
                    </a:lnT>
                    <a:lnB>
                      <a:noFill/>
                    </a:lnB>
                    <a:lnTlToBr>
                      <a:noFill/>
                    </a:lnTlToBr>
                    <a:lnBlToTr>
                      <a:noFill/>
                    </a:lnBlToTr>
                    <a:noFill/>
                  </a:tcPr>
                </a:tc>
                <a:extLst>
                  <a:ext uri="{0D108BD9-81ED-4DB2-BD59-A6C34878D82A}">
                    <a16:rowId xmlns:a16="http://schemas.microsoft.com/office/drawing/2014/main" val="10001"/>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10</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marL="344488">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marL="671513">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marL="1023938">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marL="1341438">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marL="17986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marL="22558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marL="27130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marL="3170238"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rgbClr val="0000FF"/>
                        </a:buClr>
                        <a:buSzPct val="65000"/>
                        <a:buFont typeface="Wingdings" panose="05000000000000000000" pitchFamily="2" charset="2"/>
                        <a:buNone/>
                        <a:tabLst/>
                      </a:pPr>
                      <a:endParaRPr kumimoji="0" lang="zh-CN"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2"/>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b</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3"/>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4"/>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5"/>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 d</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6"/>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7"/>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h</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a:noFill/>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 g</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a:noFill/>
                    </a:lnB>
                    <a:lnTlToBr>
                      <a:noFill/>
                    </a:lnTlToBr>
                    <a:lnBlToTr>
                      <a:noFill/>
                    </a:lnBlToTr>
                    <a:noFill/>
                  </a:tcPr>
                </a:tc>
                <a:extLst>
                  <a:ext uri="{0D108BD9-81ED-4DB2-BD59-A6C34878D82A}">
                    <a16:rowId xmlns:a16="http://schemas.microsoft.com/office/drawing/2014/main" val="10008"/>
                  </a:ext>
                </a:extLst>
              </a:tr>
              <a:tr h="342900">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cap="flat">
                      <a:noFill/>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0" lang="en-US" altLang="zh-CN" sz="1800" b="1" i="0"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a:noFill/>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0000FF"/>
                        </a:buClr>
                        <a:buSzPct val="65000"/>
                        <a:buFont typeface="Wingdings" panose="05000000000000000000" pitchFamily="2" charset="2"/>
                        <a:defRPr sz="2600">
                          <a:solidFill>
                            <a:schemeClr val="tx1"/>
                          </a:solidFill>
                          <a:latin typeface="Arial" panose="020B0604020202020204" pitchFamily="34" charset="0"/>
                          <a:ea typeface="宋体" panose="02010600030101010101" pitchFamily="2" charset="-122"/>
                        </a:defRPr>
                      </a:lvl1pPr>
                      <a:lvl2pPr>
                        <a:spcBef>
                          <a:spcPct val="20000"/>
                        </a:spcBef>
                        <a:buClr>
                          <a:srgbClr val="0000FF"/>
                        </a:buClr>
                        <a:buSzPct val="60000"/>
                        <a:buFont typeface="Wingdings" panose="05000000000000000000" pitchFamily="2" charset="2"/>
                        <a:defRPr sz="2200">
                          <a:solidFill>
                            <a:schemeClr val="tx1"/>
                          </a:solidFill>
                          <a:latin typeface="Arial" panose="020B0604020202020204" pitchFamily="34" charset="0"/>
                          <a:ea typeface="宋体" panose="02010600030101010101" pitchFamily="2" charset="-122"/>
                        </a:defRPr>
                      </a:lvl2pPr>
                      <a:lvl3pPr>
                        <a:spcBef>
                          <a:spcPct val="20000"/>
                        </a:spcBef>
                        <a:buClr>
                          <a:srgbClr val="0000FF"/>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rgbClr val="0000FF"/>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rgbClr val="0000FF"/>
                        </a:buClr>
                        <a:buSzPct val="75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800" b="1"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 f</a:t>
                      </a:r>
                      <a:endParaRPr kumimoji="0" lang="en-US" altLang="zh-CN" sz="1800" b="1"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a:txBody>
                  <a:tcPr marL="68580" marR="68580" marT="34290" marB="34290" anchor="ctr" horzOverflow="overflow">
                    <a:lnL w="12700" cap="flat" cmpd="sng" algn="ctr">
                      <a:solidFill>
                        <a:srgbClr val="000000"/>
                      </a:solidFill>
                      <a:prstDash val="solid"/>
                      <a:round/>
                      <a:headEnd type="none" w="med" len="med"/>
                      <a:tailEnd type="none" w="med" len="med"/>
                    </a:lnL>
                    <a:lnR cap="flat">
                      <a:noFill/>
                    </a:lnR>
                    <a:lnT>
                      <a:noFill/>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360278799"/>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tx2">
            <a:alpha val="0"/>
          </a:schemeClr>
        </a:solidFill>
        <a:effectLst/>
      </p:bgPr>
    </p:bg>
    <p:spTree>
      <p:nvGrpSpPr>
        <p:cNvPr id="1" name=""/>
        <p:cNvGrpSpPr/>
        <p:nvPr/>
      </p:nvGrpSpPr>
      <p:grpSpPr>
        <a:xfrm>
          <a:off x="0" y="0"/>
          <a:ext cx="0" cy="0"/>
          <a:chOff x="0" y="0"/>
          <a:chExt cx="0" cy="0"/>
        </a:xfrm>
      </p:grpSpPr>
      <p:graphicFrame>
        <p:nvGraphicFramePr>
          <p:cNvPr id="110927" name="Object 335"/>
          <p:cNvGraphicFramePr>
            <a:graphicFrameLocks noChangeAspect="1"/>
          </p:cNvGraphicFramePr>
          <p:nvPr>
            <p:extLst>
              <p:ext uri="{D42A27DB-BD31-4B8C-83A1-F6EECF244321}">
                <p14:modId xmlns:p14="http://schemas.microsoft.com/office/powerpoint/2010/main" val="3689111621"/>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1274" name="Visio" r:id="rId3" imgW="2927583" imgH="1679940" progId="Visio.Drawing.11">
                  <p:embed/>
                </p:oleObj>
              </mc:Choice>
              <mc:Fallback>
                <p:oleObj name="Visio" r:id="rId3" imgW="2927583" imgH="1679940" progId="Visio.Drawing.11">
                  <p:embed/>
                  <p:pic>
                    <p:nvPicPr>
                      <p:cNvPr id="0" name=""/>
                      <p:cNvPicPr>
                        <a:picLocks noChangeAspect="1" noChangeArrowheads="1"/>
                      </p:cNvPicPr>
                      <p:nvPr/>
                    </p:nvPicPr>
                    <p:blipFill>
                      <a:blip r:embed="rId4"/>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246593062"/>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16738" name="Object 2"/>
          <p:cNvGraphicFramePr>
            <a:graphicFrameLocks noChangeAspect="1"/>
          </p:cNvGraphicFramePr>
          <p:nvPr>
            <p:extLst>
              <p:ext uri="{D42A27DB-BD31-4B8C-83A1-F6EECF244321}">
                <p14:modId xmlns:p14="http://schemas.microsoft.com/office/powerpoint/2010/main" val="286333643"/>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2298"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553000727"/>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17762" name="Object 2"/>
          <p:cNvGraphicFramePr>
            <a:graphicFrameLocks noChangeAspect="1"/>
          </p:cNvGraphicFramePr>
          <p:nvPr>
            <p:extLst>
              <p:ext uri="{D42A27DB-BD31-4B8C-83A1-F6EECF244321}">
                <p14:modId xmlns:p14="http://schemas.microsoft.com/office/powerpoint/2010/main" val="336565604"/>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3322"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46575658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1485900" y="208360"/>
            <a:ext cx="6172200" cy="914096"/>
          </a:xfrm>
        </p:spPr>
        <p:txBody>
          <a:bodyPr/>
          <a:lstStyle/>
          <a:p>
            <a:r>
              <a:rPr lang="en-US" altLang="zh-CN" b="1">
                <a:latin typeface="Times New Roman" panose="02020603050405020304" pitchFamily="18" charset="0"/>
              </a:rPr>
              <a:t>13.1  </a:t>
            </a:r>
            <a:r>
              <a:rPr lang="zh-CN" altLang="en-US" b="1">
                <a:latin typeface="Times New Roman" panose="02020603050405020304" pitchFamily="18" charset="0"/>
              </a:rPr>
              <a:t>估算软件规模</a:t>
            </a:r>
            <a:br>
              <a:rPr lang="zh-CN" altLang="en-US" b="1">
                <a:latin typeface="Times New Roman" panose="02020603050405020304" pitchFamily="18" charset="0"/>
              </a:rPr>
            </a:br>
            <a:r>
              <a:rPr lang="en-US" altLang="zh-CN" b="1">
                <a:latin typeface="Times New Roman" panose="02020603050405020304" pitchFamily="18" charset="0"/>
              </a:rPr>
              <a:t>13.1.1  </a:t>
            </a:r>
            <a:r>
              <a:rPr lang="zh-CN" altLang="en-US" b="1">
                <a:latin typeface="Times New Roman" panose="02020603050405020304" pitchFamily="18" charset="0"/>
              </a:rPr>
              <a:t>代码行技术</a:t>
            </a:r>
          </a:p>
        </p:txBody>
      </p:sp>
      <p:sp>
        <p:nvSpPr>
          <p:cNvPr id="10243" name="Rectangle 3"/>
          <p:cNvSpPr>
            <a:spLocks noGrp="1" noChangeArrowheads="1"/>
          </p:cNvSpPr>
          <p:nvPr>
            <p:ph idx="1"/>
          </p:nvPr>
        </p:nvSpPr>
        <p:spPr>
          <a:xfrm>
            <a:off x="1485900" y="1371600"/>
            <a:ext cx="6172200" cy="2806922"/>
          </a:xfrm>
        </p:spPr>
        <p:txBody>
          <a:bodyPr/>
          <a:lstStyle/>
          <a:p>
            <a:r>
              <a:rPr lang="zh-CN" altLang="en-US" b="1">
                <a:latin typeface="Times New Roman" panose="02020603050405020304" pitchFamily="18" charset="0"/>
              </a:rPr>
              <a:t>代码行技术是比较简单的定量估算软件规模的方法。</a:t>
            </a:r>
          </a:p>
          <a:p>
            <a:r>
              <a:rPr lang="zh-CN" altLang="en-US" b="1">
                <a:latin typeface="Times New Roman" panose="02020603050405020304" pitchFamily="18" charset="0"/>
              </a:rPr>
              <a:t>依据以往开发类似产品的经验和历史数据，估计实现一个功能所需要的源程序行数。</a:t>
            </a:r>
          </a:p>
          <a:p>
            <a:r>
              <a:rPr lang="zh-CN" altLang="en-US" b="1">
                <a:latin typeface="Times New Roman" panose="02020603050405020304" pitchFamily="18" charset="0"/>
              </a:rPr>
              <a:t>当有以往开发类似产品的历史数据可供参考时，估计出的数值还是比较准确的。把实现每个功能所需要的源程序行数累加起来，就可得到实现整个软件所需要的源程序行数。</a:t>
            </a:r>
            <a:r>
              <a:rPr lang="zh-CN" altLang="en-US">
                <a:latin typeface="Times New Roman" panose="02020603050405020304" pitchFamily="18" charset="0"/>
              </a:rPr>
              <a:t> </a:t>
            </a:r>
          </a:p>
        </p:txBody>
      </p:sp>
    </p:spTree>
    <p:extLst>
      <p:ext uri="{BB962C8B-B14F-4D97-AF65-F5344CB8AC3E}">
        <p14:creationId xmlns:p14="http://schemas.microsoft.com/office/powerpoint/2010/main" val="1940303382"/>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18786" name="Object 2"/>
          <p:cNvGraphicFramePr>
            <a:graphicFrameLocks noChangeAspect="1"/>
          </p:cNvGraphicFramePr>
          <p:nvPr>
            <p:extLst>
              <p:ext uri="{D42A27DB-BD31-4B8C-83A1-F6EECF244321}">
                <p14:modId xmlns:p14="http://schemas.microsoft.com/office/powerpoint/2010/main" val="3030150502"/>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4346"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0327482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19810" name="Object 2"/>
          <p:cNvGraphicFramePr>
            <a:graphicFrameLocks noChangeAspect="1"/>
          </p:cNvGraphicFramePr>
          <p:nvPr>
            <p:extLst>
              <p:ext uri="{D42A27DB-BD31-4B8C-83A1-F6EECF244321}">
                <p14:modId xmlns:p14="http://schemas.microsoft.com/office/powerpoint/2010/main" val="1903274770"/>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5370"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3852559166"/>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0834" name="Object 2"/>
          <p:cNvGraphicFramePr>
            <a:graphicFrameLocks noChangeAspect="1"/>
          </p:cNvGraphicFramePr>
          <p:nvPr>
            <p:extLst>
              <p:ext uri="{D42A27DB-BD31-4B8C-83A1-F6EECF244321}">
                <p14:modId xmlns:p14="http://schemas.microsoft.com/office/powerpoint/2010/main" val="408404990"/>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6394"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1902233223"/>
      </p:ext>
    </p:extLst>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1858" name="Object 2"/>
          <p:cNvGraphicFramePr>
            <a:graphicFrameLocks noChangeAspect="1"/>
          </p:cNvGraphicFramePr>
          <p:nvPr>
            <p:extLst>
              <p:ext uri="{D42A27DB-BD31-4B8C-83A1-F6EECF244321}">
                <p14:modId xmlns:p14="http://schemas.microsoft.com/office/powerpoint/2010/main" val="1422710133"/>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7418"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306447563"/>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2882" name="Object 2"/>
          <p:cNvGraphicFramePr>
            <a:graphicFrameLocks noChangeAspect="1"/>
          </p:cNvGraphicFramePr>
          <p:nvPr>
            <p:extLst>
              <p:ext uri="{D42A27DB-BD31-4B8C-83A1-F6EECF244321}">
                <p14:modId xmlns:p14="http://schemas.microsoft.com/office/powerpoint/2010/main" val="1930741535"/>
              </p:ext>
            </p:extLst>
          </p:nvPr>
        </p:nvGraphicFramePr>
        <p:xfrm>
          <a:off x="1143000" y="404813"/>
          <a:ext cx="6858000" cy="3895725"/>
        </p:xfrm>
        <a:graphic>
          <a:graphicData uri="http://schemas.openxmlformats.org/presentationml/2006/ole">
            <mc:AlternateContent xmlns:mc="http://schemas.openxmlformats.org/markup-compatibility/2006">
              <mc:Choice xmlns:v="urn:schemas-microsoft-com:vml" Requires="v">
                <p:oleObj spid="_x0000_s18442"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04813"/>
                        <a:ext cx="6858000" cy="3895725"/>
                      </a:xfrm>
                      <a:prstGeom prst="rect">
                        <a:avLst/>
                      </a:prstGeom>
                      <a:noFill/>
                      <a:ln>
                        <a:noFill/>
                      </a:ln>
                      <a:effectLst/>
                      <a:extLst/>
                    </p:spPr>
                  </p:pic>
                </p:oleObj>
              </mc:Fallback>
            </mc:AlternateContent>
          </a:graphicData>
        </a:graphic>
      </p:graphicFrame>
    </p:spTree>
    <p:extLst>
      <p:ext uri="{BB962C8B-B14F-4D97-AF65-F5344CB8AC3E}">
        <p14:creationId xmlns:p14="http://schemas.microsoft.com/office/powerpoint/2010/main" val="2106645305"/>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8002" name="Object 2"/>
          <p:cNvGraphicFramePr>
            <a:graphicFrameLocks noChangeAspect="1"/>
          </p:cNvGraphicFramePr>
          <p:nvPr/>
        </p:nvGraphicFramePr>
        <p:xfrm>
          <a:off x="1143000" y="411956"/>
          <a:ext cx="6858000" cy="3895725"/>
        </p:xfrm>
        <a:graphic>
          <a:graphicData uri="http://schemas.openxmlformats.org/presentationml/2006/ole">
            <mc:AlternateContent xmlns:mc="http://schemas.openxmlformats.org/markup-compatibility/2006">
              <mc:Choice xmlns:v="urn:schemas-microsoft-com:vml" Requires="v">
                <p:oleObj spid="_x0000_s19466"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1956"/>
                        <a:ext cx="6858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86594115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6978" name="Object 2"/>
          <p:cNvGraphicFramePr>
            <a:graphicFrameLocks noChangeAspect="1"/>
          </p:cNvGraphicFramePr>
          <p:nvPr/>
        </p:nvGraphicFramePr>
        <p:xfrm>
          <a:off x="1143000" y="411956"/>
          <a:ext cx="6858000" cy="3895725"/>
        </p:xfrm>
        <a:graphic>
          <a:graphicData uri="http://schemas.openxmlformats.org/presentationml/2006/ole">
            <mc:AlternateContent xmlns:mc="http://schemas.openxmlformats.org/markup-compatibility/2006">
              <mc:Choice xmlns:v="urn:schemas-microsoft-com:vml" Requires="v">
                <p:oleObj spid="_x0000_s20490"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1956"/>
                        <a:ext cx="6858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047827046"/>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5954" name="Object 2"/>
          <p:cNvGraphicFramePr>
            <a:graphicFrameLocks noChangeAspect="1"/>
          </p:cNvGraphicFramePr>
          <p:nvPr/>
        </p:nvGraphicFramePr>
        <p:xfrm>
          <a:off x="1143000" y="411956"/>
          <a:ext cx="6858000" cy="3895725"/>
        </p:xfrm>
        <a:graphic>
          <a:graphicData uri="http://schemas.openxmlformats.org/presentationml/2006/ole">
            <mc:AlternateContent xmlns:mc="http://schemas.openxmlformats.org/markup-compatibility/2006">
              <mc:Choice xmlns:v="urn:schemas-microsoft-com:vml" Requires="v">
                <p:oleObj spid="_x0000_s21514"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11956"/>
                        <a:ext cx="6858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104239676"/>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3909" name="Object 5"/>
          <p:cNvGraphicFramePr>
            <a:graphicFrameLocks noChangeAspect="1"/>
          </p:cNvGraphicFramePr>
          <p:nvPr/>
        </p:nvGraphicFramePr>
        <p:xfrm>
          <a:off x="1143000" y="438150"/>
          <a:ext cx="6858000" cy="3895725"/>
        </p:xfrm>
        <a:graphic>
          <a:graphicData uri="http://schemas.openxmlformats.org/presentationml/2006/ole">
            <mc:AlternateContent xmlns:mc="http://schemas.openxmlformats.org/markup-compatibility/2006">
              <mc:Choice xmlns:v="urn:schemas-microsoft-com:vml" Requires="v">
                <p:oleObj spid="_x0000_s22538" name="Visio" r:id="rId3" imgW="2927525" imgH="1679974" progId="Visio.Drawing.11">
                  <p:embed/>
                </p:oleObj>
              </mc:Choice>
              <mc:Fallback>
                <p:oleObj name="Visio" r:id="rId3" imgW="2927525" imgH="1679974"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38150"/>
                        <a:ext cx="6858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271258931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FFFFF">
            <a:alpha val="0"/>
          </a:srgbClr>
        </a:solidFill>
        <a:effectLst/>
      </p:bgPr>
    </p:bg>
    <p:spTree>
      <p:nvGrpSpPr>
        <p:cNvPr id="1" name=""/>
        <p:cNvGrpSpPr/>
        <p:nvPr/>
      </p:nvGrpSpPr>
      <p:grpSpPr>
        <a:xfrm>
          <a:off x="0" y="0"/>
          <a:ext cx="0" cy="0"/>
          <a:chOff x="0" y="0"/>
          <a:chExt cx="0" cy="0"/>
        </a:xfrm>
      </p:grpSpPr>
      <p:graphicFrame>
        <p:nvGraphicFramePr>
          <p:cNvPr id="129026" name="Object 2"/>
          <p:cNvGraphicFramePr>
            <a:graphicFrameLocks noChangeAspect="1"/>
          </p:cNvGraphicFramePr>
          <p:nvPr/>
        </p:nvGraphicFramePr>
        <p:xfrm>
          <a:off x="1143000" y="458391"/>
          <a:ext cx="6858000" cy="3895725"/>
        </p:xfrm>
        <a:graphic>
          <a:graphicData uri="http://schemas.openxmlformats.org/presentationml/2006/ole">
            <mc:AlternateContent xmlns:mc="http://schemas.openxmlformats.org/markup-compatibility/2006">
              <mc:Choice xmlns:v="urn:schemas-microsoft-com:vml" Requires="v">
                <p:oleObj spid="_x0000_s23562" name="Visio" r:id="rId3" imgW="2918494" imgH="1657992" progId="Visio.Drawing.11">
                  <p:embed/>
                </p:oleObj>
              </mc:Choice>
              <mc:Fallback>
                <p:oleObj name="Visio" r:id="rId3" imgW="2918494" imgH="165799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458391"/>
                        <a:ext cx="6858000" cy="3895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051370587"/>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3"/>
          <p:cNvSpPr>
            <a:spLocks noGrp="1" noChangeArrowheads="1"/>
          </p:cNvSpPr>
          <p:nvPr>
            <p:ph idx="1"/>
          </p:nvPr>
        </p:nvSpPr>
        <p:spPr>
          <a:xfrm>
            <a:off x="1485900" y="342900"/>
            <a:ext cx="6172200" cy="3841052"/>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估算方法：</a:t>
            </a:r>
          </a:p>
          <a:p>
            <a:r>
              <a:rPr lang="zh-CN" altLang="en-US" b="1">
                <a:latin typeface="Times New Roman" panose="02020603050405020304" pitchFamily="18" charset="0"/>
              </a:rPr>
              <a:t>由多名有经验的软件工程师分别做出估计。</a:t>
            </a:r>
          </a:p>
          <a:p>
            <a:r>
              <a:rPr lang="zh-CN" altLang="en-US" b="1">
                <a:latin typeface="Times New Roman" panose="02020603050405020304" pitchFamily="18" charset="0"/>
              </a:rPr>
              <a:t>每个人都估计程序的最小规模</a:t>
            </a:r>
            <a:r>
              <a:rPr lang="en-US" altLang="zh-CN" b="1">
                <a:latin typeface="Times New Roman" panose="02020603050405020304" pitchFamily="18" charset="0"/>
              </a:rPr>
              <a:t>(</a:t>
            </a:r>
            <a:r>
              <a:rPr lang="en-US" altLang="zh-CN" b="1" i="1">
                <a:latin typeface="Times New Roman" panose="02020603050405020304" pitchFamily="18" charset="0"/>
              </a:rPr>
              <a:t>a</a:t>
            </a:r>
            <a:r>
              <a:rPr lang="en-US" altLang="zh-CN" b="1">
                <a:latin typeface="Times New Roman" panose="02020603050405020304" pitchFamily="18" charset="0"/>
              </a:rPr>
              <a:t>)</a:t>
            </a:r>
            <a:r>
              <a:rPr lang="zh-CN" altLang="en-US" b="1">
                <a:latin typeface="Times New Roman" panose="02020603050405020304" pitchFamily="18" charset="0"/>
              </a:rPr>
              <a:t>、最大规模</a:t>
            </a:r>
            <a:r>
              <a:rPr lang="en-US" altLang="zh-CN" b="1">
                <a:latin typeface="Times New Roman" panose="02020603050405020304" pitchFamily="18" charset="0"/>
              </a:rPr>
              <a:t>(</a:t>
            </a:r>
            <a:r>
              <a:rPr lang="en-US" altLang="zh-CN" b="1" i="1">
                <a:latin typeface="Times New Roman" panose="02020603050405020304" pitchFamily="18" charset="0"/>
              </a:rPr>
              <a:t>b</a:t>
            </a:r>
            <a:r>
              <a:rPr lang="en-US" altLang="zh-CN" b="1">
                <a:latin typeface="Times New Roman" panose="02020603050405020304" pitchFamily="18" charset="0"/>
              </a:rPr>
              <a:t>)</a:t>
            </a:r>
            <a:r>
              <a:rPr lang="zh-CN" altLang="en-US" b="1">
                <a:latin typeface="Times New Roman" panose="02020603050405020304" pitchFamily="18" charset="0"/>
              </a:rPr>
              <a:t>和最可能的规模</a:t>
            </a:r>
            <a:r>
              <a:rPr lang="en-US" altLang="zh-CN" b="1">
                <a:latin typeface="Times New Roman" panose="02020603050405020304" pitchFamily="18" charset="0"/>
              </a:rPr>
              <a:t>(</a:t>
            </a:r>
            <a:r>
              <a:rPr lang="en-US" altLang="zh-CN" b="1" i="1">
                <a:latin typeface="Times New Roman" panose="02020603050405020304" pitchFamily="18" charset="0"/>
              </a:rPr>
              <a:t>m</a:t>
            </a:r>
            <a:r>
              <a:rPr lang="en-US" altLang="zh-CN" b="1">
                <a:latin typeface="Times New Roman" panose="02020603050405020304" pitchFamily="18" charset="0"/>
              </a:rPr>
              <a:t>)</a:t>
            </a:r>
            <a:r>
              <a:rPr lang="zh-CN" altLang="en-US" b="1">
                <a:latin typeface="Times New Roman" panose="02020603050405020304" pitchFamily="18" charset="0"/>
              </a:rPr>
              <a:t>，</a:t>
            </a:r>
          </a:p>
          <a:p>
            <a:r>
              <a:rPr lang="zh-CN" altLang="en-US" b="1">
                <a:latin typeface="Times New Roman" panose="02020603050405020304" pitchFamily="18" charset="0"/>
              </a:rPr>
              <a:t>分别算出这</a:t>
            </a:r>
            <a:r>
              <a:rPr lang="en-US" altLang="zh-CN" b="1">
                <a:latin typeface="Times New Roman" panose="02020603050405020304" pitchFamily="18" charset="0"/>
              </a:rPr>
              <a:t>3</a:t>
            </a:r>
            <a:r>
              <a:rPr lang="zh-CN" altLang="en-US" b="1">
                <a:latin typeface="Times New Roman" panose="02020603050405020304" pitchFamily="18" charset="0"/>
              </a:rPr>
              <a:t>种规模的平均值、和之后，再用下式计算程序规模的估计值：</a:t>
            </a:r>
          </a:p>
          <a:p>
            <a:pPr>
              <a:buFont typeface="Wingdings" panose="05000000000000000000" pitchFamily="2" charset="2"/>
              <a:buNone/>
            </a:pPr>
            <a:endParaRPr lang="zh-CN" altLang="en-US" b="1">
              <a:latin typeface="Times New Roman" panose="02020603050405020304" pitchFamily="18" charset="0"/>
            </a:endParaRPr>
          </a:p>
          <a:p>
            <a:pPr>
              <a:buFont typeface="Wingdings" panose="05000000000000000000" pitchFamily="2" charset="2"/>
              <a:buNone/>
            </a:pPr>
            <a:endParaRPr lang="zh-CN" altLang="en-US" b="1">
              <a:latin typeface="Times New Roman" panose="02020603050405020304" pitchFamily="18" charset="0"/>
            </a:endParaRPr>
          </a:p>
          <a:p>
            <a:pPr>
              <a:buFont typeface="Wingdings" panose="05000000000000000000" pitchFamily="2" charset="2"/>
              <a:buNone/>
            </a:pPr>
            <a:r>
              <a:rPr lang="zh-CN" altLang="en-US" b="1">
                <a:solidFill>
                  <a:schemeClr val="tx2"/>
                </a:solidFill>
                <a:latin typeface="Times New Roman" panose="02020603050405020304" pitchFamily="18" charset="0"/>
              </a:rPr>
              <a:t>单位：</a:t>
            </a:r>
          </a:p>
          <a:p>
            <a:pPr>
              <a:buFont typeface="Wingdings" panose="05000000000000000000" pitchFamily="2" charset="2"/>
              <a:buNone/>
            </a:pPr>
            <a:r>
              <a:rPr lang="zh-CN" altLang="en-US" b="1">
                <a:latin typeface="Times New Roman" panose="02020603050405020304" pitchFamily="18" charset="0"/>
              </a:rPr>
              <a:t>          </a:t>
            </a:r>
            <a:r>
              <a:rPr lang="en-US" altLang="zh-CN" b="1">
                <a:latin typeface="Times New Roman" panose="02020603050405020304" pitchFamily="18" charset="0"/>
              </a:rPr>
              <a:t>LOC</a:t>
            </a:r>
            <a:r>
              <a:rPr lang="zh-CN" altLang="en-US" b="1">
                <a:latin typeface="Times New Roman" panose="02020603050405020304" pitchFamily="18" charset="0"/>
              </a:rPr>
              <a:t>或</a:t>
            </a:r>
            <a:r>
              <a:rPr lang="en-US" altLang="zh-CN" b="1">
                <a:latin typeface="Times New Roman" panose="02020603050405020304" pitchFamily="18" charset="0"/>
              </a:rPr>
              <a:t>KLOC</a:t>
            </a:r>
            <a:r>
              <a:rPr lang="zh-CN" altLang="en-US" b="1">
                <a:latin typeface="Times New Roman" panose="02020603050405020304" pitchFamily="18" charset="0"/>
              </a:rPr>
              <a:t>。</a:t>
            </a:r>
            <a:r>
              <a:rPr lang="zh-CN" altLang="en-US">
                <a:latin typeface="Times New Roman" panose="02020603050405020304" pitchFamily="18" charset="0"/>
              </a:rPr>
              <a:t> </a:t>
            </a:r>
          </a:p>
        </p:txBody>
      </p:sp>
      <p:sp>
        <p:nvSpPr>
          <p:cNvPr id="17413" name="Rectangle 5"/>
          <p:cNvSpPr>
            <a:spLocks noChangeArrowheads="1"/>
          </p:cNvSpPr>
          <p:nvPr/>
        </p:nvSpPr>
        <p:spPr bwMode="auto">
          <a:xfrm>
            <a:off x="1143001" y="-126958"/>
            <a:ext cx="184731"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sz="1050"/>
          </a:p>
        </p:txBody>
      </p:sp>
      <mc:AlternateContent xmlns:mc="http://schemas.openxmlformats.org/markup-compatibility/2006">
        <mc:Choice xmlns:a14="http://schemas.microsoft.com/office/drawing/2010/main" Requires="a14">
          <p:sp>
            <p:nvSpPr>
              <p:cNvPr id="17412" name="Object 4"/>
              <p:cNvSpPr txBox="1"/>
              <p:nvPr/>
            </p:nvSpPr>
            <p:spPr bwMode="auto">
              <a:xfrm>
                <a:off x="3771900" y="2686050"/>
                <a:ext cx="2168252" cy="965820"/>
              </a:xfrm>
              <a:prstGeom prst="rect">
                <a:avLst/>
              </a:prstGeom>
              <a:noFill/>
              <a:extLst/>
            </p:spPr>
            <p:txBody>
              <a:bodyPr>
                <a:normAutofit/>
              </a:bodyPr>
              <a:lstStyle/>
              <a:p>
                <a:pPr/>
                <a14:m>
                  <m:oMathPara xmlns:m="http://schemas.openxmlformats.org/officeDocument/2006/math">
                    <m:oMathParaPr>
                      <m:jc m:val="left"/>
                    </m:oMathParaPr>
                    <m:oMath xmlns:m="http://schemas.openxmlformats.org/officeDocument/2006/math">
                      <m:r>
                        <m:rPr>
                          <m:sty m:val="p"/>
                        </m:rPr>
                        <a:rPr lang="zh-CN" altLang="en-US" i="1" smtClean="0">
                          <a:solidFill>
                            <a:schemeClr val="tx1"/>
                          </a:solidFill>
                          <a:latin typeface="Cambria Math" panose="02040503050406030204" pitchFamily="18" charset="0"/>
                        </a:rPr>
                        <m:t>L</m:t>
                      </m:r>
                      <m:r>
                        <a:rPr lang="zh-CN" altLang="en-US" i="1" smtClean="0">
                          <a:solidFill>
                            <a:schemeClr val="tx1"/>
                          </a:solidFill>
                          <a:latin typeface="Cambria Math" panose="02040503050406030204" pitchFamily="18" charset="0"/>
                        </a:rPr>
                        <m:t>=</m:t>
                      </m:r>
                      <m:f>
                        <m:fPr>
                          <m:ctrlPr>
                            <a:rPr lang="zh-CN" altLang="en-US" i="1">
                              <a:solidFill>
                                <a:schemeClr val="tx1"/>
                              </a:solidFill>
                              <a:latin typeface="Cambria Math" panose="02040503050406030204" pitchFamily="18" charset="0"/>
                            </a:rPr>
                          </m:ctrlPr>
                        </m:fPr>
                        <m:num>
                          <m:bar>
                            <m:barPr>
                              <m:pos m:val="top"/>
                              <m:ctrlPr>
                                <a:rPr lang="zh-CN" altLang="en-US" i="1">
                                  <a:solidFill>
                                    <a:schemeClr val="tx1"/>
                                  </a:solidFill>
                                  <a:latin typeface="Cambria Math" panose="02040503050406030204" pitchFamily="18" charset="0"/>
                                </a:rPr>
                              </m:ctrlPr>
                            </m:barPr>
                            <m:e>
                              <m:r>
                                <m:rPr>
                                  <m:sty m:val="p"/>
                                </m:rPr>
                                <a:rPr lang="zh-CN" altLang="en-US" i="1">
                                  <a:solidFill>
                                    <a:schemeClr val="tx1"/>
                                  </a:solidFill>
                                  <a:latin typeface="Cambria Math" panose="02040503050406030204" pitchFamily="18" charset="0"/>
                                </a:rPr>
                                <m:t>a</m:t>
                              </m:r>
                            </m:e>
                          </m:bar>
                          <m:r>
                            <a:rPr lang="zh-CN" altLang="en-US" i="1">
                              <a:solidFill>
                                <a:schemeClr val="tx1"/>
                              </a:solidFill>
                              <a:latin typeface="Cambria Math" panose="02040503050406030204" pitchFamily="18" charset="0"/>
                            </a:rPr>
                            <m:t>+4</m:t>
                          </m:r>
                          <m:bar>
                            <m:barPr>
                              <m:pos m:val="top"/>
                              <m:ctrlPr>
                                <a:rPr lang="zh-CN" altLang="en-US" i="1">
                                  <a:solidFill>
                                    <a:schemeClr val="tx1"/>
                                  </a:solidFill>
                                  <a:latin typeface="Cambria Math" panose="02040503050406030204" pitchFamily="18" charset="0"/>
                                </a:rPr>
                              </m:ctrlPr>
                            </m:barPr>
                            <m:e>
                              <m:r>
                                <m:rPr>
                                  <m:sty m:val="p"/>
                                </m:rPr>
                                <a:rPr lang="zh-CN" altLang="en-US" i="1">
                                  <a:solidFill>
                                    <a:schemeClr val="tx1"/>
                                  </a:solidFill>
                                  <a:latin typeface="Cambria Math" panose="02040503050406030204" pitchFamily="18" charset="0"/>
                                </a:rPr>
                                <m:t>m</m:t>
                              </m:r>
                            </m:e>
                          </m:bar>
                          <m:r>
                            <a:rPr lang="zh-CN" altLang="en-US" i="1">
                              <a:solidFill>
                                <a:schemeClr val="tx1"/>
                              </a:solidFill>
                              <a:latin typeface="Cambria Math" panose="02040503050406030204" pitchFamily="18" charset="0"/>
                            </a:rPr>
                            <m:t>+</m:t>
                          </m:r>
                          <m:bar>
                            <m:barPr>
                              <m:pos m:val="top"/>
                              <m:ctrlPr>
                                <a:rPr lang="zh-CN" altLang="en-US" i="1">
                                  <a:solidFill>
                                    <a:schemeClr val="tx1"/>
                                  </a:solidFill>
                                  <a:latin typeface="Cambria Math" panose="02040503050406030204" pitchFamily="18" charset="0"/>
                                </a:rPr>
                              </m:ctrlPr>
                            </m:barPr>
                            <m:e>
                              <m:r>
                                <m:rPr>
                                  <m:sty m:val="p"/>
                                </m:rPr>
                                <a:rPr lang="zh-CN" altLang="en-US" i="1">
                                  <a:solidFill>
                                    <a:schemeClr val="tx1"/>
                                  </a:solidFill>
                                  <a:latin typeface="Cambria Math" panose="02040503050406030204" pitchFamily="18" charset="0"/>
                                </a:rPr>
                                <m:t>b</m:t>
                              </m:r>
                            </m:e>
                          </m:bar>
                        </m:num>
                        <m:den>
                          <m:r>
                            <a:rPr lang="zh-CN" altLang="en-US" i="1">
                              <a:solidFill>
                                <a:schemeClr val="tx1"/>
                              </a:solidFill>
                              <a:latin typeface="Cambria Math" panose="02040503050406030204" pitchFamily="18" charset="0"/>
                            </a:rPr>
                            <m:t>6</m:t>
                          </m:r>
                        </m:den>
                      </m:f>
                    </m:oMath>
                  </m:oMathPara>
                </a14:m>
                <a:endParaRPr lang="zh-CN" altLang="en-US" dirty="0">
                  <a:solidFill>
                    <a:schemeClr val="tx1"/>
                  </a:solidFill>
                </a:endParaRPr>
              </a:p>
            </p:txBody>
          </p:sp>
        </mc:Choice>
        <mc:Fallback>
          <p:sp>
            <p:nvSpPr>
              <p:cNvPr id="17412" name="Object 4"/>
              <p:cNvSpPr txBox="1">
                <a:spLocks noRot="1" noChangeAspect="1" noMove="1" noResize="1" noEditPoints="1" noAdjustHandles="1" noChangeArrowheads="1" noChangeShapeType="1" noTextEdit="1"/>
              </p:cNvSpPr>
              <p:nvPr/>
            </p:nvSpPr>
            <p:spPr bwMode="auto">
              <a:xfrm>
                <a:off x="3771900" y="2686050"/>
                <a:ext cx="2168252" cy="965820"/>
              </a:xfrm>
              <a:prstGeom prst="rect">
                <a:avLst/>
              </a:prstGeom>
              <a:blipFill>
                <a:blip r:embed="rId2"/>
                <a:stretch>
                  <a:fillRect/>
                </a:stretch>
              </a:blipFill>
              <a:extLst/>
            </p:spPr>
            <p:txBody>
              <a:bodyPr/>
              <a:lstStyle/>
              <a:p>
                <a:r>
                  <a:rPr lang="zh-CN" altLang="en-US">
                    <a:noFill/>
                  </a:rPr>
                  <a:t> </a:t>
                </a:r>
              </a:p>
            </p:txBody>
          </p:sp>
        </mc:Fallback>
      </mc:AlternateContent>
    </p:spTree>
    <p:extLst>
      <p:ext uri="{BB962C8B-B14F-4D97-AF65-F5344CB8AC3E}">
        <p14:creationId xmlns:p14="http://schemas.microsoft.com/office/powerpoint/2010/main" val="2013502227"/>
      </p:ext>
    </p:extLst>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p:txBody>
          <a:bodyPr/>
          <a:lstStyle/>
          <a:p>
            <a:r>
              <a:rPr lang="en-US" altLang="zh-CN" b="1">
                <a:latin typeface="Times New Roman" panose="02020603050405020304" pitchFamily="18" charset="0"/>
              </a:rPr>
              <a:t>13.4  </a:t>
            </a:r>
            <a:r>
              <a:rPr lang="zh-CN" altLang="en-US" b="1">
                <a:latin typeface="Times New Roman" panose="02020603050405020304" pitchFamily="18" charset="0"/>
              </a:rPr>
              <a:t>人员组织</a:t>
            </a:r>
          </a:p>
        </p:txBody>
      </p:sp>
      <p:sp>
        <p:nvSpPr>
          <p:cNvPr id="13315" name="Rectangle 3"/>
          <p:cNvSpPr>
            <a:spLocks noGrp="1" noChangeArrowheads="1"/>
          </p:cNvSpPr>
          <p:nvPr>
            <p:ph idx="1"/>
          </p:nvPr>
        </p:nvSpPr>
        <p:spPr>
          <a:xfrm>
            <a:off x="389436" y="1085852"/>
            <a:ext cx="8363938" cy="2880789"/>
          </a:xfrm>
        </p:spPr>
        <p:txBody>
          <a:bodyPr/>
          <a:lstStyle/>
          <a:p>
            <a:pPr>
              <a:lnSpc>
                <a:spcPct val="90000"/>
              </a:lnSpc>
            </a:pPr>
            <a:r>
              <a:rPr lang="zh-CN" altLang="en-US" b="1">
                <a:latin typeface="Times New Roman" panose="02020603050405020304" pitchFamily="18" charset="0"/>
              </a:rPr>
              <a:t>为了成功地完成软件开发工作，项目组成员必须以一种有意义且有效的方式交互和通信。</a:t>
            </a:r>
          </a:p>
          <a:p>
            <a:pPr>
              <a:lnSpc>
                <a:spcPct val="90000"/>
              </a:lnSpc>
            </a:pPr>
            <a:r>
              <a:rPr lang="zh-CN" altLang="en-US" b="1">
                <a:latin typeface="Times New Roman" panose="02020603050405020304" pitchFamily="18" charset="0"/>
              </a:rPr>
              <a:t>管理者应该合理地组织项目组，使项目组有较高生产率，能够按预定的进度计划完成所承担的工作。</a:t>
            </a:r>
          </a:p>
          <a:p>
            <a:pPr>
              <a:lnSpc>
                <a:spcPct val="90000"/>
              </a:lnSpc>
            </a:pPr>
            <a:r>
              <a:rPr lang="zh-CN" altLang="en-US" b="1">
                <a:latin typeface="Times New Roman" panose="02020603050405020304" pitchFamily="18" charset="0"/>
              </a:rPr>
              <a:t>除了追求更好的组织方式之外，每个管理者的目标都是建立有凝聚力的项目组。</a:t>
            </a:r>
          </a:p>
          <a:p>
            <a:pPr>
              <a:lnSpc>
                <a:spcPct val="90000"/>
              </a:lnSpc>
            </a:pPr>
            <a:r>
              <a:rPr lang="zh-CN" altLang="en-US" b="1">
                <a:latin typeface="Times New Roman" panose="02020603050405020304" pitchFamily="18" charset="0"/>
              </a:rPr>
              <a:t>一个有高度凝聚力的小组由一批团结得非常紧密的人组成，他们的整体力量大于个体力量的总和。</a:t>
            </a:r>
            <a:endParaRPr lang="zh-CN" altLang="en-US">
              <a:latin typeface="Times New Roman" panose="02020603050405020304" pitchFamily="18" charset="0"/>
            </a:endParaRPr>
          </a:p>
        </p:txBody>
      </p:sp>
    </p:spTree>
    <p:extLst>
      <p:ext uri="{BB962C8B-B14F-4D97-AF65-F5344CB8AC3E}">
        <p14:creationId xmlns:p14="http://schemas.microsoft.com/office/powerpoint/2010/main" val="3386913153"/>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r>
              <a:rPr lang="en-US" altLang="zh-CN" b="1">
                <a:latin typeface="Times New Roman" panose="02020603050405020304" pitchFamily="18" charset="0"/>
              </a:rPr>
              <a:t>13.4.1  </a:t>
            </a:r>
            <a:r>
              <a:rPr lang="zh-CN" altLang="en-US" b="1">
                <a:latin typeface="Times New Roman" panose="02020603050405020304" pitchFamily="18" charset="0"/>
              </a:rPr>
              <a:t>民主制程序员组</a:t>
            </a:r>
          </a:p>
        </p:txBody>
      </p:sp>
      <p:sp>
        <p:nvSpPr>
          <p:cNvPr id="76803" name="Rectangle 3"/>
          <p:cNvSpPr>
            <a:spLocks noGrp="1" noChangeArrowheads="1"/>
          </p:cNvSpPr>
          <p:nvPr>
            <p:ph idx="1"/>
          </p:nvPr>
        </p:nvSpPr>
        <p:spPr>
          <a:xfrm>
            <a:off x="389436" y="1085852"/>
            <a:ext cx="8363938" cy="3139321"/>
          </a:xfrm>
        </p:spPr>
        <p:txBody>
          <a:bodyPr/>
          <a:lstStyle/>
          <a:p>
            <a:pPr>
              <a:lnSpc>
                <a:spcPct val="90000"/>
              </a:lnSpc>
            </a:pPr>
            <a:r>
              <a:rPr lang="zh-CN" altLang="en-US" b="1">
                <a:latin typeface="Times New Roman" panose="02020603050405020304" pitchFamily="18" charset="0"/>
              </a:rPr>
              <a:t>民主制程序员组的一个重要特点是，小组成员完全平等，享有充分民主，通过协商做出技术决策。因此，小组成员之间的通信是平行的，如果小组内有</a:t>
            </a:r>
            <a:r>
              <a:rPr lang="en-US" altLang="zh-CN" b="1">
                <a:latin typeface="Times New Roman" panose="02020603050405020304" pitchFamily="18" charset="0"/>
              </a:rPr>
              <a:t>n</a:t>
            </a:r>
            <a:r>
              <a:rPr lang="zh-CN" altLang="en-US" b="1">
                <a:latin typeface="Times New Roman" panose="02020603050405020304" pitchFamily="18" charset="0"/>
              </a:rPr>
              <a:t>个成员，则可能的通信信道共有</a:t>
            </a:r>
            <a:r>
              <a:rPr lang="en-US" altLang="zh-CN" b="1">
                <a:latin typeface="Times New Roman" panose="02020603050405020304" pitchFamily="18" charset="0"/>
              </a:rPr>
              <a:t>n(n-1)/2</a:t>
            </a:r>
            <a:r>
              <a:rPr lang="zh-CN" altLang="en-US" b="1">
                <a:latin typeface="Times New Roman" panose="02020603050405020304" pitchFamily="18" charset="0"/>
              </a:rPr>
              <a:t>条。</a:t>
            </a:r>
          </a:p>
          <a:p>
            <a:pPr>
              <a:lnSpc>
                <a:spcPct val="90000"/>
              </a:lnSpc>
            </a:pPr>
            <a:r>
              <a:rPr lang="zh-CN" altLang="en-US" b="1">
                <a:latin typeface="Times New Roman" panose="02020603050405020304" pitchFamily="18" charset="0"/>
              </a:rPr>
              <a:t>程序设计小组的人数不能太多，否则组员间彼此通信的时间将多于程序设计时间。</a:t>
            </a:r>
          </a:p>
          <a:p>
            <a:pPr>
              <a:lnSpc>
                <a:spcPct val="90000"/>
              </a:lnSpc>
            </a:pPr>
            <a:r>
              <a:rPr lang="zh-CN" altLang="en-US" b="1">
                <a:latin typeface="Times New Roman" panose="02020603050405020304" pitchFamily="18" charset="0"/>
              </a:rPr>
              <a:t>民主制程序员组通常采用非正式的组织方式，也就是说，虽然名义上有一个组长，但是他和组内其他成员完成同样的任务。</a:t>
            </a:r>
            <a:endParaRPr lang="zh-CN" altLang="en-US">
              <a:latin typeface="Times New Roman" panose="02020603050405020304" pitchFamily="18" charset="0"/>
            </a:endParaRPr>
          </a:p>
        </p:txBody>
      </p:sp>
    </p:spTree>
    <p:extLst>
      <p:ext uri="{BB962C8B-B14F-4D97-AF65-F5344CB8AC3E}">
        <p14:creationId xmlns:p14="http://schemas.microsoft.com/office/powerpoint/2010/main" val="3488765079"/>
      </p:ext>
    </p:extLst>
  </p:cSld>
  <p:clrMapOvr>
    <a:masterClrMapping/>
  </p:clrMapOvr>
  <p:transition>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idx="1"/>
          </p:nvPr>
        </p:nvSpPr>
        <p:spPr>
          <a:xfrm>
            <a:off x="1485900" y="342900"/>
            <a:ext cx="6172200" cy="4358116"/>
          </a:xfrm>
        </p:spPr>
        <p:txBody>
          <a:bodyPr/>
          <a:lstStyle/>
          <a:p>
            <a:pPr>
              <a:lnSpc>
                <a:spcPct val="90000"/>
              </a:lnSpc>
              <a:buFont typeface="Wingdings" panose="05000000000000000000" pitchFamily="2" charset="2"/>
              <a:buNone/>
            </a:pPr>
            <a:r>
              <a:rPr lang="zh-CN" altLang="en-US" b="1">
                <a:solidFill>
                  <a:schemeClr val="tx2"/>
                </a:solidFill>
                <a:latin typeface="Times New Roman" panose="02020603050405020304" pitchFamily="18" charset="0"/>
              </a:rPr>
              <a:t>民主制程序员组的优点：</a:t>
            </a:r>
          </a:p>
          <a:p>
            <a:pPr>
              <a:lnSpc>
                <a:spcPct val="90000"/>
              </a:lnSpc>
            </a:pPr>
            <a:r>
              <a:rPr lang="zh-CN" altLang="en-US" b="1">
                <a:latin typeface="Times New Roman" panose="02020603050405020304" pitchFamily="18" charset="0"/>
              </a:rPr>
              <a:t>组员们对发现错误抱着积极的态度，有助于更快地发现错误，导致高质量的代码；</a:t>
            </a:r>
          </a:p>
          <a:p>
            <a:pPr>
              <a:lnSpc>
                <a:spcPct val="90000"/>
              </a:lnSpc>
            </a:pPr>
            <a:r>
              <a:rPr lang="zh-CN" altLang="en-US" b="1">
                <a:latin typeface="Times New Roman" panose="02020603050405020304" pitchFamily="18" charset="0"/>
              </a:rPr>
              <a:t>小组成员享有充分民主，有高度凝聚力，学术空气浓厚，利于攻克技术难关；</a:t>
            </a:r>
          </a:p>
          <a:p>
            <a:pPr>
              <a:lnSpc>
                <a:spcPct val="90000"/>
              </a:lnSpc>
            </a:pPr>
            <a:r>
              <a:rPr lang="zh-CN" altLang="en-US" b="1">
                <a:latin typeface="Times New Roman" panose="02020603050405020304" pitchFamily="18" charset="0"/>
              </a:rPr>
              <a:t>若组内多数成员经验丰富，那么本组织方式会非常成功。</a:t>
            </a:r>
          </a:p>
          <a:p>
            <a:pPr>
              <a:lnSpc>
                <a:spcPct val="90000"/>
              </a:lnSpc>
              <a:buFont typeface="Wingdings" panose="05000000000000000000" pitchFamily="2" charset="2"/>
              <a:buNone/>
            </a:pPr>
            <a:r>
              <a:rPr lang="zh-CN" altLang="en-US" b="1">
                <a:solidFill>
                  <a:schemeClr val="tx2"/>
                </a:solidFill>
                <a:latin typeface="Times New Roman" panose="02020603050405020304" pitchFamily="18" charset="0"/>
              </a:rPr>
              <a:t>民主制程序员组的缺点：</a:t>
            </a:r>
          </a:p>
          <a:p>
            <a:pPr>
              <a:lnSpc>
                <a:spcPct val="90000"/>
              </a:lnSpc>
            </a:pPr>
            <a:r>
              <a:rPr lang="zh-CN" altLang="en-US" b="1">
                <a:latin typeface="Times New Roman" panose="02020603050405020304" pitchFamily="18" charset="0"/>
              </a:rPr>
              <a:t>如果组内多数成员技术水平不高，或是缺乏经验的新手，由于没有明确的权威指导开发工程的进行，组员间将缺乏必要的协调，最终可能导致工程失败。</a:t>
            </a:r>
            <a:r>
              <a:rPr lang="zh-CN" altLang="en-US">
                <a:latin typeface="Times New Roman" panose="02020603050405020304" pitchFamily="18" charset="0"/>
              </a:rPr>
              <a:t> </a:t>
            </a:r>
          </a:p>
        </p:txBody>
      </p:sp>
    </p:spTree>
    <p:extLst>
      <p:ext uri="{BB962C8B-B14F-4D97-AF65-F5344CB8AC3E}">
        <p14:creationId xmlns:p14="http://schemas.microsoft.com/office/powerpoint/2010/main" val="2735258703"/>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ltLang="zh-CN" b="1">
                <a:latin typeface="Times New Roman" panose="02020603050405020304" pitchFamily="18" charset="0"/>
              </a:rPr>
              <a:t>13.4.2  </a:t>
            </a:r>
            <a:r>
              <a:rPr lang="zh-CN" altLang="en-US" b="1">
                <a:latin typeface="Times New Roman" panose="02020603050405020304" pitchFamily="18" charset="0"/>
              </a:rPr>
              <a:t>主程序员组</a:t>
            </a:r>
          </a:p>
        </p:txBody>
      </p:sp>
      <p:sp>
        <p:nvSpPr>
          <p:cNvPr id="77827" name="Rectangle 3"/>
          <p:cNvSpPr>
            <a:spLocks noGrp="1" noChangeArrowheads="1"/>
          </p:cNvSpPr>
          <p:nvPr>
            <p:ph idx="1"/>
          </p:nvPr>
        </p:nvSpPr>
        <p:spPr>
          <a:xfrm>
            <a:off x="389436" y="1085852"/>
            <a:ext cx="8363938" cy="1883593"/>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采用这种组织方式的原因：</a:t>
            </a:r>
            <a:r>
              <a:rPr lang="zh-CN" altLang="en-US" b="1">
                <a:latin typeface="Times New Roman" panose="02020603050405020304" pitchFamily="18" charset="0"/>
              </a:rPr>
              <a:t> </a:t>
            </a:r>
          </a:p>
          <a:p>
            <a:r>
              <a:rPr lang="zh-CN" altLang="en-US" b="1">
                <a:latin typeface="Times New Roman" panose="02020603050405020304" pitchFamily="18" charset="0"/>
              </a:rPr>
              <a:t>软件开发人员多数比较缺乏经验；</a:t>
            </a:r>
          </a:p>
          <a:p>
            <a:r>
              <a:rPr lang="zh-CN" altLang="en-US" b="1">
                <a:latin typeface="Times New Roman" panose="02020603050405020304" pitchFamily="18" charset="0"/>
              </a:rPr>
              <a:t>程序设计过程中有许多事务性的工作，例如，大量信息的存储和更新；</a:t>
            </a:r>
          </a:p>
          <a:p>
            <a:r>
              <a:rPr lang="zh-CN" altLang="en-US" b="1">
                <a:latin typeface="Times New Roman" panose="02020603050405020304" pitchFamily="18" charset="0"/>
              </a:rPr>
              <a:t>多渠道通信很费时间，将降低程序员的生产率。</a:t>
            </a:r>
          </a:p>
        </p:txBody>
      </p:sp>
    </p:spTree>
    <p:extLst>
      <p:ext uri="{BB962C8B-B14F-4D97-AF65-F5344CB8AC3E}">
        <p14:creationId xmlns:p14="http://schemas.microsoft.com/office/powerpoint/2010/main" val="379377745"/>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idx="1"/>
          </p:nvPr>
        </p:nvSpPr>
        <p:spPr>
          <a:xfrm>
            <a:off x="1485900" y="342901"/>
            <a:ext cx="6172200" cy="1800493"/>
          </a:xfrm>
        </p:spPr>
        <p:txBody>
          <a:bodyPr/>
          <a:lstStyle/>
          <a:p>
            <a:pPr>
              <a:buFont typeface="Wingdings" panose="05000000000000000000" pitchFamily="2" charset="2"/>
              <a:buNone/>
            </a:pPr>
            <a:r>
              <a:rPr lang="zh-CN" altLang="en-US" sz="1950" b="1">
                <a:solidFill>
                  <a:schemeClr val="tx2"/>
                </a:solidFill>
                <a:latin typeface="Times New Roman" panose="02020603050405020304" pitchFamily="18" charset="0"/>
              </a:rPr>
              <a:t>主程序员组的两个重要特性： </a:t>
            </a:r>
          </a:p>
          <a:p>
            <a:r>
              <a:rPr lang="zh-CN" altLang="en-US" sz="1950" b="1">
                <a:latin typeface="Times New Roman" panose="02020603050405020304" pitchFamily="18" charset="0"/>
              </a:rPr>
              <a:t>专业化。该组每名成员仅完成他们受过专业训练的那些工作。</a:t>
            </a:r>
          </a:p>
          <a:p>
            <a:r>
              <a:rPr lang="zh-CN" altLang="en-US" sz="1950" b="1">
                <a:latin typeface="Times New Roman" panose="02020603050405020304" pitchFamily="18" charset="0"/>
              </a:rPr>
              <a:t>层次性。主程序员指挥成员工作并全面负责。</a:t>
            </a:r>
          </a:p>
          <a:p>
            <a:r>
              <a:rPr lang="zh-CN" altLang="en-US" sz="1950" b="1">
                <a:latin typeface="Times New Roman" panose="02020603050405020304" pitchFamily="18" charset="0"/>
              </a:rPr>
              <a:t>典型的主程序员组由主程序员、后备程序员、编程秘书以及</a:t>
            </a:r>
            <a:r>
              <a:rPr lang="en-US" altLang="zh-CN" sz="1950" b="1">
                <a:latin typeface="Times New Roman" panose="02020603050405020304" pitchFamily="18" charset="0"/>
              </a:rPr>
              <a:t>1~3</a:t>
            </a:r>
            <a:r>
              <a:rPr lang="zh-CN" altLang="en-US" sz="1950" b="1">
                <a:latin typeface="Times New Roman" panose="02020603050405020304" pitchFamily="18" charset="0"/>
              </a:rPr>
              <a:t>名程序员组成。</a:t>
            </a:r>
            <a:r>
              <a:rPr lang="zh-CN" altLang="en-US" sz="1950">
                <a:latin typeface="Times New Roman" panose="02020603050405020304" pitchFamily="18" charset="0"/>
              </a:rPr>
              <a:t> </a:t>
            </a:r>
          </a:p>
        </p:txBody>
      </p:sp>
      <p:pic>
        <p:nvPicPr>
          <p:cNvPr id="70659" name="Picture 3"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2457450"/>
            <a:ext cx="5086350" cy="1970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4320524"/>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idx="1"/>
          </p:nvPr>
        </p:nvSpPr>
        <p:spPr>
          <a:xfrm>
            <a:off x="1485900" y="342900"/>
            <a:ext cx="6172200" cy="4255294"/>
          </a:xfrm>
        </p:spPr>
        <p:txBody>
          <a:bodyPr/>
          <a:lstStyle/>
          <a:p>
            <a:pPr>
              <a:lnSpc>
                <a:spcPct val="90000"/>
              </a:lnSpc>
              <a:buFont typeface="Wingdings" panose="05000000000000000000" pitchFamily="2" charset="2"/>
              <a:buNone/>
            </a:pPr>
            <a:r>
              <a:rPr lang="zh-CN" altLang="en-US" b="1">
                <a:solidFill>
                  <a:schemeClr val="tx2"/>
                </a:solidFill>
                <a:latin typeface="Times New Roman" panose="02020603050405020304" pitchFamily="18" charset="0"/>
              </a:rPr>
              <a:t>主程序员组核心人员的分工：</a:t>
            </a:r>
            <a:r>
              <a:rPr lang="zh-CN" altLang="en-US" b="1">
                <a:latin typeface="Times New Roman" panose="02020603050405020304" pitchFamily="18" charset="0"/>
              </a:rPr>
              <a:t> </a:t>
            </a:r>
          </a:p>
          <a:p>
            <a:pPr>
              <a:lnSpc>
                <a:spcPct val="90000"/>
              </a:lnSpc>
            </a:pPr>
            <a:r>
              <a:rPr lang="zh-CN" altLang="en-US" b="1">
                <a:latin typeface="Times New Roman" panose="02020603050405020304" pitchFamily="18" charset="0"/>
              </a:rPr>
              <a:t>主程序员既是成功的管理人员又是经验丰富、技术好、能力强的高级程序员，负责体系结构设计和关键部分的详细设计，并且负责指导其他程序员完成详细设计和编码工作。 </a:t>
            </a:r>
          </a:p>
          <a:p>
            <a:pPr>
              <a:lnSpc>
                <a:spcPct val="90000"/>
              </a:lnSpc>
            </a:pPr>
            <a:r>
              <a:rPr lang="zh-CN" altLang="en-US" b="1">
                <a:latin typeface="Times New Roman" panose="02020603050405020304" pitchFamily="18" charset="0"/>
              </a:rPr>
              <a:t>后备程序员也应该技术熟练而且富于经验，他协助主程序员工作并且在必要时（例如，主程序员生病、出差或“跳槽”）接替主程序员的工作。</a:t>
            </a:r>
          </a:p>
          <a:p>
            <a:pPr>
              <a:lnSpc>
                <a:spcPct val="90000"/>
              </a:lnSpc>
            </a:pPr>
            <a:r>
              <a:rPr lang="zh-CN" altLang="en-US" b="1">
                <a:latin typeface="Times New Roman" panose="02020603050405020304" pitchFamily="18" charset="0"/>
              </a:rPr>
              <a:t>编程秘书负责完成与项目有关的全部事务性工作，例如，维护项目资料库和项目文档，编译、链接、执行源程序和测试用例。</a:t>
            </a:r>
            <a:r>
              <a:rPr lang="zh-CN" altLang="en-US">
                <a:latin typeface="Times New Roman" panose="02020603050405020304" pitchFamily="18" charset="0"/>
              </a:rPr>
              <a:t> </a:t>
            </a:r>
          </a:p>
        </p:txBody>
      </p:sp>
    </p:spTree>
    <p:extLst>
      <p:ext uri="{BB962C8B-B14F-4D97-AF65-F5344CB8AC3E}">
        <p14:creationId xmlns:p14="http://schemas.microsoft.com/office/powerpoint/2010/main" val="1882127354"/>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idx="1"/>
          </p:nvPr>
        </p:nvSpPr>
        <p:spPr>
          <a:xfrm>
            <a:off x="1485900" y="342900"/>
            <a:ext cx="6172200" cy="2880789"/>
          </a:xfrm>
        </p:spPr>
        <p:txBody>
          <a:bodyPr/>
          <a:lstStyle/>
          <a:p>
            <a:pPr>
              <a:lnSpc>
                <a:spcPct val="120000"/>
              </a:lnSpc>
              <a:buFont typeface="Wingdings" panose="05000000000000000000" pitchFamily="2" charset="2"/>
              <a:buNone/>
            </a:pPr>
            <a:r>
              <a:rPr lang="zh-CN" altLang="en-US" b="1">
                <a:solidFill>
                  <a:schemeClr val="tx2"/>
                </a:solidFill>
                <a:latin typeface="Times New Roman" panose="02020603050405020304" pitchFamily="18" charset="0"/>
              </a:rPr>
              <a:t>主程序员组的组织方式不切实际：</a:t>
            </a:r>
          </a:p>
          <a:p>
            <a:pPr>
              <a:lnSpc>
                <a:spcPct val="120000"/>
              </a:lnSpc>
            </a:pPr>
            <a:r>
              <a:rPr lang="zh-CN" altLang="en-US" b="1">
                <a:latin typeface="Times New Roman" panose="02020603050405020304" pitchFamily="18" charset="0"/>
              </a:rPr>
              <a:t>首先，主程序员应该是高级程序员和优秀管理者的结合体。通常，既缺乏成功的管理者也缺乏技术熟练的程序员。</a:t>
            </a:r>
          </a:p>
          <a:p>
            <a:pPr>
              <a:lnSpc>
                <a:spcPct val="120000"/>
              </a:lnSpc>
            </a:pPr>
            <a:r>
              <a:rPr lang="zh-CN" altLang="en-US" b="1">
                <a:latin typeface="Times New Roman" panose="02020603050405020304" pitchFamily="18" charset="0"/>
              </a:rPr>
              <a:t>其次，后备程序员更难找。</a:t>
            </a:r>
          </a:p>
          <a:p>
            <a:pPr>
              <a:lnSpc>
                <a:spcPct val="120000"/>
              </a:lnSpc>
            </a:pPr>
            <a:r>
              <a:rPr lang="zh-CN" altLang="en-US" b="1">
                <a:latin typeface="Times New Roman" panose="02020603050405020304" pitchFamily="18" charset="0"/>
              </a:rPr>
              <a:t>第三，编程秘书也很难找到。</a:t>
            </a:r>
            <a:endParaRPr lang="zh-CN" altLang="en-US">
              <a:latin typeface="Times New Roman" panose="02020603050405020304" pitchFamily="18" charset="0"/>
            </a:endParaRPr>
          </a:p>
        </p:txBody>
      </p:sp>
    </p:spTree>
    <p:extLst>
      <p:ext uri="{BB962C8B-B14F-4D97-AF65-F5344CB8AC3E}">
        <p14:creationId xmlns:p14="http://schemas.microsoft.com/office/powerpoint/2010/main" val="3407347983"/>
      </p:ext>
    </p:extLst>
  </p:cSld>
  <p:clrMapOvr>
    <a:masterClrMapping/>
  </p:clrMapOvr>
  <p:transition>
    <p:fad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b="1">
                <a:latin typeface="Times New Roman" panose="02020603050405020304" pitchFamily="18" charset="0"/>
              </a:rPr>
              <a:t>13.4.3  </a:t>
            </a:r>
            <a:r>
              <a:rPr lang="zh-CN" altLang="en-US" b="1">
                <a:latin typeface="Times New Roman" panose="02020603050405020304" pitchFamily="18" charset="0"/>
              </a:rPr>
              <a:t>现代程序员组</a:t>
            </a:r>
          </a:p>
        </p:txBody>
      </p:sp>
      <p:sp>
        <p:nvSpPr>
          <p:cNvPr id="78851" name="Rectangle 3"/>
          <p:cNvSpPr>
            <a:spLocks noGrp="1" noChangeArrowheads="1"/>
          </p:cNvSpPr>
          <p:nvPr>
            <p:ph idx="1"/>
          </p:nvPr>
        </p:nvSpPr>
        <p:spPr>
          <a:xfrm>
            <a:off x="389436" y="1085852"/>
            <a:ext cx="8363938" cy="2474524"/>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实际的“主程序员”应该由两个人共同担任：</a:t>
            </a:r>
          </a:p>
          <a:p>
            <a:r>
              <a:rPr lang="zh-CN" altLang="en-US" b="1">
                <a:latin typeface="Times New Roman" panose="02020603050405020304" pitchFamily="18" charset="0"/>
              </a:rPr>
              <a:t>一个技术负责人，负责小组的技术活动，参与全部代码审查工作，因为他要对代码的各方面质量负责；</a:t>
            </a:r>
          </a:p>
          <a:p>
            <a:r>
              <a:rPr lang="zh-CN" altLang="en-US" b="1">
                <a:latin typeface="Times New Roman" panose="02020603050405020304" pitchFamily="18" charset="0"/>
              </a:rPr>
              <a:t>一个行政负责人，负责所有非技术性事务的管理决策，不可以参与代码审查工作，因为他的职责是对程序员的业绩进行评价。行政组长应该在常规调度会议上了解每名组员的技术能力和工作业绩。</a:t>
            </a:r>
            <a:r>
              <a:rPr lang="zh-CN" altLang="en-US">
                <a:latin typeface="Times New Roman" panose="02020603050405020304" pitchFamily="18" charset="0"/>
              </a:rPr>
              <a:t>  </a:t>
            </a:r>
          </a:p>
        </p:txBody>
      </p:sp>
    </p:spTree>
    <p:extLst>
      <p:ext uri="{BB962C8B-B14F-4D97-AF65-F5344CB8AC3E}">
        <p14:creationId xmlns:p14="http://schemas.microsoft.com/office/powerpoint/2010/main" val="371223337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4550" y="628650"/>
            <a:ext cx="4914900" cy="3573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47594"/>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idx="1"/>
          </p:nvPr>
        </p:nvSpPr>
        <p:spPr>
          <a:xfrm>
            <a:off x="1485900" y="342900"/>
            <a:ext cx="6172200" cy="810222"/>
          </a:xfrm>
        </p:spPr>
        <p:txBody>
          <a:bodyPr/>
          <a:lstStyle/>
          <a:p>
            <a:r>
              <a:rPr lang="zh-CN" altLang="en-US" sz="1950" b="1"/>
              <a:t>由于程序员组成员人数不宜过多，当软件项目规模较大时，应该把程序员分成若干个小组。该图描绘的是技术管理组织结构，非技术管理组织结构与此类似。</a:t>
            </a:r>
            <a:endParaRPr lang="zh-CN" altLang="en-US" sz="1950"/>
          </a:p>
        </p:txBody>
      </p:sp>
      <p:pic>
        <p:nvPicPr>
          <p:cNvPr id="22531" name="Picture 3"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450" y="1543051"/>
            <a:ext cx="6515100" cy="266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521812"/>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idx="1"/>
          </p:nvPr>
        </p:nvSpPr>
        <p:spPr>
          <a:xfrm>
            <a:off x="1485900" y="342900"/>
            <a:ext cx="6172200" cy="3767185"/>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代码行技术的优点：</a:t>
            </a:r>
          </a:p>
          <a:p>
            <a:r>
              <a:rPr lang="zh-CN" altLang="en-US" b="1">
                <a:latin typeface="Times New Roman" panose="02020603050405020304" pitchFamily="18" charset="0"/>
              </a:rPr>
              <a:t>代码是所有软件开发项目都有的“产品”，而且很容易计算代码行数；</a:t>
            </a:r>
          </a:p>
          <a:p>
            <a:r>
              <a:rPr lang="zh-CN" altLang="en-US" b="1">
                <a:latin typeface="Times New Roman" panose="02020603050405020304" pitchFamily="18" charset="0"/>
              </a:rPr>
              <a:t>有大量参考文献和数据 。</a:t>
            </a:r>
          </a:p>
          <a:p>
            <a:pPr>
              <a:buFont typeface="Wingdings" panose="05000000000000000000" pitchFamily="2" charset="2"/>
              <a:buNone/>
            </a:pPr>
            <a:r>
              <a:rPr lang="zh-CN" altLang="en-US" b="1">
                <a:solidFill>
                  <a:schemeClr val="tx2"/>
                </a:solidFill>
                <a:latin typeface="Times New Roman" panose="02020603050405020304" pitchFamily="18" charset="0"/>
              </a:rPr>
              <a:t>代码行技术的缺点：</a:t>
            </a:r>
          </a:p>
          <a:p>
            <a:r>
              <a:rPr lang="zh-CN" altLang="en-US" b="1">
                <a:latin typeface="Times New Roman" panose="02020603050405020304" pitchFamily="18" charset="0"/>
              </a:rPr>
              <a:t>源程序仅是软件配置的一个成分，由源程序度量软件规模不太合理；</a:t>
            </a:r>
          </a:p>
          <a:p>
            <a:r>
              <a:rPr lang="zh-CN" altLang="en-US" b="1">
                <a:latin typeface="Times New Roman" panose="02020603050405020304" pitchFamily="18" charset="0"/>
              </a:rPr>
              <a:t>用不同语言实现同一个软件所需要的代码行数并不相同；</a:t>
            </a:r>
          </a:p>
          <a:p>
            <a:r>
              <a:rPr lang="zh-CN" altLang="en-US" b="1">
                <a:latin typeface="Times New Roman" panose="02020603050405020304" pitchFamily="18" charset="0"/>
              </a:rPr>
              <a:t>不适用于非过程性语言。</a:t>
            </a:r>
          </a:p>
        </p:txBody>
      </p:sp>
    </p:spTree>
    <p:extLst>
      <p:ext uri="{BB962C8B-B14F-4D97-AF65-F5344CB8AC3E}">
        <p14:creationId xmlns:p14="http://schemas.microsoft.com/office/powerpoint/2010/main" val="2407066660"/>
      </p:ext>
    </p:extLst>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idx="1"/>
          </p:nvPr>
        </p:nvSpPr>
        <p:spPr>
          <a:xfrm>
            <a:off x="1485900" y="342900"/>
            <a:ext cx="6172200" cy="1080296"/>
          </a:xfrm>
        </p:spPr>
        <p:txBody>
          <a:bodyPr/>
          <a:lstStyle/>
          <a:p>
            <a:r>
              <a:rPr lang="zh-CN" altLang="en-US" sz="1950" b="1"/>
              <a:t>把民主制程序员组和主程序员组的优点结合起来的另一种方法，是在合适的地方采用分散做决定的方法。有利于形成畅通的通信渠道，以便充分发挥每个程序员的积极性和主动性，集思广益攻克技术难关。</a:t>
            </a:r>
            <a:r>
              <a:rPr lang="zh-CN" altLang="en-US" sz="1950"/>
              <a:t> </a:t>
            </a:r>
          </a:p>
        </p:txBody>
      </p:sp>
      <p:pic>
        <p:nvPicPr>
          <p:cNvPr id="79875" name="Picture 3"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607344"/>
            <a:ext cx="6858000" cy="2936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7949575"/>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1485900" y="208360"/>
            <a:ext cx="6172200" cy="914096"/>
          </a:xfrm>
        </p:spPr>
        <p:txBody>
          <a:bodyPr/>
          <a:lstStyle/>
          <a:p>
            <a:r>
              <a:rPr lang="en-US" altLang="zh-CN" b="1">
                <a:latin typeface="Times New Roman" panose="02020603050405020304" pitchFamily="18" charset="0"/>
              </a:rPr>
              <a:t>13.5  </a:t>
            </a:r>
            <a:r>
              <a:rPr lang="zh-CN" altLang="en-US" b="1">
                <a:latin typeface="Times New Roman" panose="02020603050405020304" pitchFamily="18" charset="0"/>
              </a:rPr>
              <a:t>质量保证</a:t>
            </a:r>
            <a:br>
              <a:rPr lang="zh-CN" altLang="en-US" b="1">
                <a:latin typeface="Times New Roman" panose="02020603050405020304" pitchFamily="18" charset="0"/>
              </a:rPr>
            </a:br>
            <a:r>
              <a:rPr lang="en-US" altLang="zh-CN" b="1">
                <a:latin typeface="Times New Roman" panose="02020603050405020304" pitchFamily="18" charset="0"/>
              </a:rPr>
              <a:t>13.5.1  </a:t>
            </a:r>
            <a:r>
              <a:rPr lang="zh-CN" altLang="en-US" b="1">
                <a:latin typeface="Times New Roman" panose="02020603050405020304" pitchFamily="18" charset="0"/>
              </a:rPr>
              <a:t>软件质量</a:t>
            </a:r>
          </a:p>
        </p:txBody>
      </p:sp>
      <p:sp>
        <p:nvSpPr>
          <p:cNvPr id="14339" name="Rectangle 3"/>
          <p:cNvSpPr>
            <a:spLocks noGrp="1" noChangeArrowheads="1"/>
          </p:cNvSpPr>
          <p:nvPr>
            <p:ph idx="1"/>
          </p:nvPr>
        </p:nvSpPr>
        <p:spPr>
          <a:xfrm>
            <a:off x="1485900" y="1428750"/>
            <a:ext cx="6172200" cy="2733056"/>
          </a:xfrm>
        </p:spPr>
        <p:txBody>
          <a:bodyPr/>
          <a:lstStyle/>
          <a:p>
            <a:pPr>
              <a:lnSpc>
                <a:spcPct val="120000"/>
              </a:lnSpc>
            </a:pPr>
            <a:r>
              <a:rPr lang="zh-CN" altLang="en-US" b="1">
                <a:latin typeface="Times New Roman" panose="02020603050405020304" pitchFamily="18" charset="0"/>
              </a:rPr>
              <a:t>概括地说，软件质量就是“软件与明确地和隐含地定义的需求相一致的程度”。</a:t>
            </a:r>
          </a:p>
          <a:p>
            <a:pPr>
              <a:lnSpc>
                <a:spcPct val="120000"/>
              </a:lnSpc>
            </a:pPr>
            <a:r>
              <a:rPr lang="zh-CN" altLang="en-US" b="1">
                <a:latin typeface="Times New Roman" panose="02020603050405020304" pitchFamily="18" charset="0"/>
              </a:rPr>
              <a:t>软件质量是软件与明确地叙述的功能和性能需求、文档中明确描述的开发标准以及任何专业开发的软件产品都应该具有的隐含特征相一致的程度。         </a:t>
            </a:r>
          </a:p>
        </p:txBody>
      </p:sp>
    </p:spTree>
    <p:extLst>
      <p:ext uri="{BB962C8B-B14F-4D97-AF65-F5344CB8AC3E}">
        <p14:creationId xmlns:p14="http://schemas.microsoft.com/office/powerpoint/2010/main" val="390805558"/>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idx="1"/>
          </p:nvPr>
        </p:nvSpPr>
        <p:spPr>
          <a:xfrm>
            <a:off x="1485900" y="342900"/>
            <a:ext cx="6172200" cy="3545586"/>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定义强调了下述的</a:t>
            </a:r>
            <a:r>
              <a:rPr lang="en-US" altLang="zh-CN" b="1">
                <a:solidFill>
                  <a:schemeClr val="tx2"/>
                </a:solidFill>
                <a:latin typeface="Times New Roman" panose="02020603050405020304" pitchFamily="18" charset="0"/>
              </a:rPr>
              <a:t>3</a:t>
            </a:r>
            <a:r>
              <a:rPr lang="zh-CN" altLang="en-US" b="1">
                <a:solidFill>
                  <a:schemeClr val="tx2"/>
                </a:solidFill>
                <a:latin typeface="Times New Roman" panose="02020603050405020304" pitchFamily="18" charset="0"/>
              </a:rPr>
              <a:t>个要点：</a:t>
            </a:r>
            <a:r>
              <a:rPr lang="zh-CN" altLang="en-US" b="1">
                <a:latin typeface="Times New Roman" panose="02020603050405020304" pitchFamily="18" charset="0"/>
              </a:rPr>
              <a:t> </a:t>
            </a:r>
          </a:p>
          <a:p>
            <a:r>
              <a:rPr lang="zh-CN" altLang="en-US" b="1">
                <a:latin typeface="Times New Roman" panose="02020603050405020304" pitchFamily="18" charset="0"/>
              </a:rPr>
              <a:t>软件需求是度量软件质量的基础，与需求不一致就是质量不高。</a:t>
            </a:r>
          </a:p>
          <a:p>
            <a:r>
              <a:rPr lang="zh-CN" altLang="en-US" b="1">
                <a:latin typeface="Times New Roman" panose="02020603050405020304" pitchFamily="18" charset="0"/>
              </a:rPr>
              <a:t>指定的开发标准定义了一组指导软件开发的准则，如果没有遵守这些准则，几乎肯定会导致软件质量不高。</a:t>
            </a:r>
          </a:p>
          <a:p>
            <a:r>
              <a:rPr lang="zh-CN" altLang="en-US" b="1">
                <a:latin typeface="Times New Roman" panose="02020603050405020304" pitchFamily="18" charset="0"/>
              </a:rPr>
              <a:t>通常，有一组没有显式描述的隐含需求。如果软件满足明确描述的需求，但却不满足隐含的需求，那么软件的质量仍然是值得怀疑的。</a:t>
            </a:r>
          </a:p>
        </p:txBody>
      </p:sp>
    </p:spTree>
    <p:extLst>
      <p:ext uri="{BB962C8B-B14F-4D97-AF65-F5344CB8AC3E}">
        <p14:creationId xmlns:p14="http://schemas.microsoft.com/office/powerpoint/2010/main" val="1025654533"/>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idx="1"/>
          </p:nvPr>
        </p:nvSpPr>
        <p:spPr>
          <a:xfrm>
            <a:off x="1485900" y="342900"/>
            <a:ext cx="6172200" cy="1080296"/>
          </a:xfrm>
        </p:spPr>
        <p:txBody>
          <a:bodyPr/>
          <a:lstStyle/>
          <a:p>
            <a:r>
              <a:rPr lang="zh-CN" altLang="en-US" sz="1950" b="1">
                <a:latin typeface="Times New Roman" panose="02020603050405020304" pitchFamily="18" charset="0"/>
              </a:rPr>
              <a:t>影响软件质量的主要因素，是从管理角度对软件质量的度量。可以把这些质量因素分成</a:t>
            </a:r>
            <a:r>
              <a:rPr lang="en-US" altLang="zh-CN" sz="1950" b="1">
                <a:latin typeface="Times New Roman" panose="02020603050405020304" pitchFamily="18" charset="0"/>
              </a:rPr>
              <a:t>3</a:t>
            </a:r>
            <a:r>
              <a:rPr lang="zh-CN" altLang="en-US" sz="1950" b="1">
                <a:latin typeface="Times New Roman" panose="02020603050405020304" pitchFamily="18" charset="0"/>
              </a:rPr>
              <a:t>组，分别反映用户在使用软件产品时的</a:t>
            </a:r>
            <a:r>
              <a:rPr lang="en-US" altLang="zh-CN" sz="1950" b="1">
                <a:latin typeface="Times New Roman" panose="02020603050405020304" pitchFamily="18" charset="0"/>
              </a:rPr>
              <a:t>3</a:t>
            </a:r>
            <a:r>
              <a:rPr lang="zh-CN" altLang="en-US" sz="1950" b="1">
                <a:latin typeface="Times New Roman" panose="02020603050405020304" pitchFamily="18" charset="0"/>
              </a:rPr>
              <a:t>种不同倾向或观点。这</a:t>
            </a:r>
            <a:r>
              <a:rPr lang="en-US" altLang="zh-CN" sz="1950" b="1">
                <a:latin typeface="Times New Roman" panose="02020603050405020304" pitchFamily="18" charset="0"/>
              </a:rPr>
              <a:t>3</a:t>
            </a:r>
            <a:r>
              <a:rPr lang="zh-CN" altLang="en-US" sz="1950" b="1">
                <a:latin typeface="Times New Roman" panose="02020603050405020304" pitchFamily="18" charset="0"/>
              </a:rPr>
              <a:t>种倾向是：产品运行、产品修改和产品转移。</a:t>
            </a:r>
            <a:r>
              <a:rPr lang="zh-CN" altLang="en-US" sz="1950">
                <a:latin typeface="Times New Roman" panose="02020603050405020304" pitchFamily="18" charset="0"/>
              </a:rPr>
              <a:t> </a:t>
            </a:r>
          </a:p>
        </p:txBody>
      </p:sp>
      <p:pic>
        <p:nvPicPr>
          <p:cNvPr id="86019" name="Picture 3" descr="图1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4500" y="1600200"/>
            <a:ext cx="5657850" cy="2951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2102514"/>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b="1">
                <a:latin typeface="Times New Roman" panose="02020603050405020304" pitchFamily="18" charset="0"/>
              </a:rPr>
              <a:t>13.5.2  </a:t>
            </a:r>
            <a:r>
              <a:rPr lang="zh-CN" altLang="en-US" b="1">
                <a:latin typeface="Times New Roman" panose="02020603050405020304" pitchFamily="18" charset="0"/>
              </a:rPr>
              <a:t>软件质量保证措施</a:t>
            </a:r>
          </a:p>
        </p:txBody>
      </p:sp>
      <p:sp>
        <p:nvSpPr>
          <p:cNvPr id="80899" name="Rectangle 3"/>
          <p:cNvSpPr>
            <a:spLocks noGrp="1" noChangeArrowheads="1"/>
          </p:cNvSpPr>
          <p:nvPr>
            <p:ph idx="1"/>
          </p:nvPr>
        </p:nvSpPr>
        <p:spPr>
          <a:xfrm>
            <a:off x="389436" y="1085852"/>
            <a:ext cx="8363938" cy="2880789"/>
          </a:xfrm>
        </p:spPr>
        <p:txBody>
          <a:bodyPr/>
          <a:lstStyle/>
          <a:p>
            <a:pPr>
              <a:buFont typeface="Wingdings" panose="05000000000000000000" pitchFamily="2" charset="2"/>
              <a:buNone/>
            </a:pPr>
            <a:r>
              <a:rPr lang="zh-CN" altLang="en-US" b="1">
                <a:solidFill>
                  <a:schemeClr val="tx2"/>
                </a:solidFill>
                <a:latin typeface="Times New Roman" panose="02020603050405020304" pitchFamily="18" charset="0"/>
              </a:rPr>
              <a:t>软件质量保证（</a:t>
            </a:r>
            <a:r>
              <a:rPr lang="en-US" altLang="zh-CN" b="1">
                <a:solidFill>
                  <a:schemeClr val="tx2"/>
                </a:solidFill>
                <a:latin typeface="Times New Roman" panose="02020603050405020304" pitchFamily="18" charset="0"/>
              </a:rPr>
              <a:t>software quality assurance,SQA</a:t>
            </a:r>
            <a:r>
              <a:rPr lang="zh-CN" altLang="en-US" b="1">
                <a:solidFill>
                  <a:schemeClr val="tx2"/>
                </a:solidFill>
                <a:latin typeface="Times New Roman" panose="02020603050405020304" pitchFamily="18" charset="0"/>
              </a:rPr>
              <a:t>）的措施主要有：</a:t>
            </a:r>
          </a:p>
          <a:p>
            <a:r>
              <a:rPr lang="zh-CN" altLang="en-US" b="1">
                <a:latin typeface="Times New Roman" panose="02020603050405020304" pitchFamily="18" charset="0"/>
              </a:rPr>
              <a:t>基于非执行的测试（复审或评审），主要用来保证在编码之前各阶段产生的文档的质量；</a:t>
            </a:r>
          </a:p>
          <a:p>
            <a:r>
              <a:rPr lang="zh-CN" altLang="en-US" b="1">
                <a:latin typeface="Times New Roman" panose="02020603050405020304" pitchFamily="18" charset="0"/>
              </a:rPr>
              <a:t>基于执行的测试（软件测试），需要在程序编写出来之后进行，它是保证软件质量的最后一道防线；</a:t>
            </a:r>
          </a:p>
          <a:p>
            <a:r>
              <a:rPr lang="zh-CN" altLang="en-US" b="1">
                <a:latin typeface="Times New Roman" panose="02020603050405020304" pitchFamily="18" charset="0"/>
              </a:rPr>
              <a:t>程序正确性证明，使用数学方法严格验证程序是否与对它的说明完全一致。</a:t>
            </a:r>
            <a:r>
              <a:rPr lang="zh-CN" altLang="en-US">
                <a:latin typeface="Times New Roman" panose="02020603050405020304" pitchFamily="18" charset="0"/>
              </a:rPr>
              <a:t> </a:t>
            </a:r>
          </a:p>
        </p:txBody>
      </p:sp>
    </p:spTree>
    <p:extLst>
      <p:ext uri="{BB962C8B-B14F-4D97-AF65-F5344CB8AC3E}">
        <p14:creationId xmlns:p14="http://schemas.microsoft.com/office/powerpoint/2010/main" val="12328166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idx="1"/>
          </p:nvPr>
        </p:nvSpPr>
        <p:spPr>
          <a:xfrm>
            <a:off x="1485900" y="342900"/>
            <a:ext cx="6172200" cy="3150863"/>
          </a:xfrm>
        </p:spPr>
        <p:txBody>
          <a:bodyPr/>
          <a:lstStyle/>
          <a:p>
            <a:pPr>
              <a:buFont typeface="Wingdings" panose="05000000000000000000" pitchFamily="2" charset="2"/>
              <a:buNone/>
            </a:pPr>
            <a:r>
              <a:rPr lang="en-US" altLang="zh-CN" sz="1950" b="1">
                <a:latin typeface="Times New Roman" panose="02020603050405020304" pitchFamily="18" charset="0"/>
              </a:rPr>
              <a:t>1. </a:t>
            </a:r>
            <a:r>
              <a:rPr lang="zh-CN" altLang="en-US" sz="1950" b="1">
                <a:latin typeface="Times New Roman" panose="02020603050405020304" pitchFamily="18" charset="0"/>
              </a:rPr>
              <a:t>技术复审的必要性</a:t>
            </a:r>
          </a:p>
          <a:p>
            <a:r>
              <a:rPr lang="zh-CN" altLang="en-US" sz="1950" b="1">
                <a:latin typeface="Times New Roman" panose="02020603050405020304" pitchFamily="18" charset="0"/>
              </a:rPr>
              <a:t>正式技术复审的显著优点是，能够较早发现软件错误，从而可防止错误被传播到软件过程的后续阶段。</a:t>
            </a:r>
          </a:p>
          <a:p>
            <a:r>
              <a:rPr lang="zh-CN" altLang="en-US" sz="1950" b="1">
                <a:latin typeface="Times New Roman" panose="02020603050405020304" pitchFamily="18" charset="0"/>
              </a:rPr>
              <a:t>统计数字表明，在大型软件产品中检测出的错误，</a:t>
            </a:r>
            <a:r>
              <a:rPr lang="en-US" altLang="zh-CN" sz="1950" b="1">
                <a:latin typeface="Times New Roman" panose="02020603050405020304" pitchFamily="18" charset="0"/>
              </a:rPr>
              <a:t>60%~70%</a:t>
            </a:r>
            <a:r>
              <a:rPr lang="zh-CN" altLang="en-US" sz="1950" b="1">
                <a:latin typeface="Times New Roman" panose="02020603050405020304" pitchFamily="18" charset="0"/>
              </a:rPr>
              <a:t>属于规格说明错误或设计错误，而正式技术复审在发现规格说明错误和设计错误方面的有效性高达</a:t>
            </a:r>
            <a:r>
              <a:rPr lang="en-US" altLang="zh-CN" sz="1950" b="1">
                <a:latin typeface="Times New Roman" panose="02020603050405020304" pitchFamily="18" charset="0"/>
              </a:rPr>
              <a:t>75%</a:t>
            </a:r>
            <a:r>
              <a:rPr lang="zh-CN" altLang="en-US" sz="1950" b="1">
                <a:latin typeface="Times New Roman" panose="02020603050405020304" pitchFamily="18" charset="0"/>
              </a:rPr>
              <a:t>。由于能够检测出并排除掉绝大部分这类错误，复审可大大降低后续开发和维护阶段的成本。</a:t>
            </a:r>
          </a:p>
          <a:p>
            <a:r>
              <a:rPr lang="zh-CN" altLang="en-US" sz="1950" b="1">
                <a:latin typeface="Times New Roman" panose="02020603050405020304" pitchFamily="18" charset="0"/>
              </a:rPr>
              <a:t>正式技术复审是软件质量保证措施的一种，包括走查（</a:t>
            </a:r>
            <a:r>
              <a:rPr lang="en-US" altLang="zh-CN" sz="1950" b="1">
                <a:latin typeface="Times New Roman" panose="02020603050405020304" pitchFamily="18" charset="0"/>
              </a:rPr>
              <a:t>walkthrough)</a:t>
            </a:r>
            <a:r>
              <a:rPr lang="zh-CN" altLang="en-US" sz="1950" b="1">
                <a:latin typeface="Times New Roman" panose="02020603050405020304" pitchFamily="18" charset="0"/>
              </a:rPr>
              <a:t>和审查（</a:t>
            </a:r>
            <a:r>
              <a:rPr lang="en-US" altLang="zh-CN" sz="1950" b="1">
                <a:latin typeface="Times New Roman" panose="02020603050405020304" pitchFamily="18" charset="0"/>
              </a:rPr>
              <a:t>inspection</a:t>
            </a:r>
            <a:r>
              <a:rPr lang="zh-CN" altLang="en-US" sz="1950" b="1">
                <a:latin typeface="Times New Roman" panose="02020603050405020304" pitchFamily="18" charset="0"/>
              </a:rPr>
              <a:t>）等具体方法。走查的步骤比审查少，而且没有审查正规。</a:t>
            </a:r>
            <a:r>
              <a:rPr lang="zh-CN" altLang="en-US" sz="1950">
                <a:latin typeface="Times New Roman" panose="02020603050405020304" pitchFamily="18" charset="0"/>
              </a:rPr>
              <a:t> </a:t>
            </a:r>
          </a:p>
        </p:txBody>
      </p:sp>
    </p:spTree>
    <p:extLst>
      <p:ext uri="{BB962C8B-B14F-4D97-AF65-F5344CB8AC3E}">
        <p14:creationId xmlns:p14="http://schemas.microsoft.com/office/powerpoint/2010/main" val="2709193161"/>
      </p:ext>
    </p:extLst>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idx="1"/>
          </p:nvPr>
        </p:nvSpPr>
        <p:spPr>
          <a:xfrm>
            <a:off x="1485900" y="342900"/>
            <a:ext cx="6172200" cy="4330416"/>
          </a:xfrm>
        </p:spPr>
        <p:txBody>
          <a:bodyPr/>
          <a:lstStyle/>
          <a:p>
            <a:pPr>
              <a:buFont typeface="Wingdings" panose="05000000000000000000" pitchFamily="2" charset="2"/>
              <a:buNone/>
            </a:pPr>
            <a:r>
              <a:rPr lang="en-US" altLang="zh-CN" b="1">
                <a:latin typeface="Times New Roman" panose="02020603050405020304" pitchFamily="18" charset="0"/>
              </a:rPr>
              <a:t>2. </a:t>
            </a:r>
            <a:r>
              <a:rPr lang="zh-CN" altLang="en-US" b="1">
                <a:latin typeface="Times New Roman" panose="02020603050405020304" pitchFamily="18" charset="0"/>
              </a:rPr>
              <a:t>走查</a:t>
            </a:r>
          </a:p>
          <a:p>
            <a:r>
              <a:rPr lang="zh-CN" altLang="en-US" b="1">
                <a:latin typeface="Times New Roman" panose="02020603050405020304" pitchFamily="18" charset="0"/>
              </a:rPr>
              <a:t>走查组由</a:t>
            </a:r>
            <a:r>
              <a:rPr lang="en-US" altLang="zh-CN" b="1">
                <a:latin typeface="Times New Roman" panose="02020603050405020304" pitchFamily="18" charset="0"/>
              </a:rPr>
              <a:t>4~6</a:t>
            </a:r>
            <a:r>
              <a:rPr lang="zh-CN" altLang="en-US" b="1">
                <a:latin typeface="Times New Roman" panose="02020603050405020304" pitchFamily="18" charset="0"/>
              </a:rPr>
              <a:t>名成员组成。走查组组长引导该组成员走查文档，力求发现尽可能多的错误。</a:t>
            </a:r>
          </a:p>
          <a:p>
            <a:r>
              <a:rPr lang="zh-CN" altLang="en-US" b="1">
                <a:latin typeface="Times New Roman" panose="02020603050405020304" pitchFamily="18" charset="0"/>
              </a:rPr>
              <a:t>走查组的任务仅仅是标记出错误而不是改正错误，改正错误的工作应该由该文档的编写组完成。</a:t>
            </a:r>
          </a:p>
          <a:p>
            <a:r>
              <a:rPr lang="zh-CN" altLang="en-US" b="1">
                <a:latin typeface="Times New Roman" panose="02020603050405020304" pitchFamily="18" charset="0"/>
              </a:rPr>
              <a:t>走查的时间最长不要超过</a:t>
            </a:r>
            <a:r>
              <a:rPr lang="en-US" altLang="zh-CN" b="1">
                <a:latin typeface="Times New Roman" panose="02020603050405020304" pitchFamily="18" charset="0"/>
              </a:rPr>
              <a:t>2</a:t>
            </a:r>
            <a:r>
              <a:rPr lang="zh-CN" altLang="en-US" b="1">
                <a:latin typeface="Times New Roman" panose="02020603050405020304" pitchFamily="18" charset="0"/>
              </a:rPr>
              <a:t>小时，这段时间应该用来发现和标记错误，而不是改正错误。</a:t>
            </a:r>
          </a:p>
          <a:p>
            <a:r>
              <a:rPr lang="zh-CN" altLang="en-US" b="1">
                <a:latin typeface="Times New Roman" panose="02020603050405020304" pitchFamily="18" charset="0"/>
              </a:rPr>
              <a:t>走查主要有下述两种方式： </a:t>
            </a:r>
          </a:p>
          <a:p>
            <a:pPr lvl="1"/>
            <a:r>
              <a:rPr lang="zh-CN" altLang="en-US" b="1">
                <a:latin typeface="Times New Roman" panose="02020603050405020304" pitchFamily="18" charset="0"/>
              </a:rPr>
              <a:t>参与者驱动法 </a:t>
            </a:r>
          </a:p>
          <a:p>
            <a:pPr lvl="1"/>
            <a:r>
              <a:rPr lang="zh-CN" altLang="en-US" b="1">
                <a:latin typeface="Times New Roman" panose="02020603050405020304" pitchFamily="18" charset="0"/>
              </a:rPr>
              <a:t>文档驱动法</a:t>
            </a:r>
            <a:endParaRPr lang="zh-CN" altLang="en-US">
              <a:latin typeface="Times New Roman" panose="02020603050405020304" pitchFamily="18" charset="0"/>
            </a:endParaRPr>
          </a:p>
        </p:txBody>
      </p:sp>
    </p:spTree>
    <p:extLst>
      <p:ext uri="{BB962C8B-B14F-4D97-AF65-F5344CB8AC3E}">
        <p14:creationId xmlns:p14="http://schemas.microsoft.com/office/powerpoint/2010/main" val="4038290863"/>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idx="1"/>
          </p:nvPr>
        </p:nvSpPr>
        <p:spPr>
          <a:xfrm>
            <a:off x="1485900" y="342900"/>
            <a:ext cx="6172200" cy="4431983"/>
          </a:xfrm>
        </p:spPr>
        <p:txBody>
          <a:bodyPr/>
          <a:lstStyle/>
          <a:p>
            <a:pPr>
              <a:lnSpc>
                <a:spcPct val="90000"/>
              </a:lnSpc>
              <a:buFont typeface="Wingdings" panose="05000000000000000000" pitchFamily="2" charset="2"/>
              <a:buNone/>
            </a:pPr>
            <a:r>
              <a:rPr lang="en-US" altLang="zh-CN" b="1">
                <a:latin typeface="Times New Roman" panose="02020603050405020304" pitchFamily="18" charset="0"/>
              </a:rPr>
              <a:t>3. </a:t>
            </a:r>
            <a:r>
              <a:rPr lang="zh-CN" altLang="en-US" b="1">
                <a:latin typeface="Times New Roman" panose="02020603050405020304" pitchFamily="18" charset="0"/>
              </a:rPr>
              <a:t>审查</a:t>
            </a:r>
          </a:p>
          <a:p>
            <a:pPr>
              <a:lnSpc>
                <a:spcPct val="90000"/>
              </a:lnSpc>
            </a:pPr>
            <a:r>
              <a:rPr lang="zh-CN" altLang="en-US" b="1">
                <a:latin typeface="Times New Roman" panose="02020603050405020304" pitchFamily="18" charset="0"/>
              </a:rPr>
              <a:t>综述。由负责编写文档的一名成员向审查组综述该文档。</a:t>
            </a:r>
          </a:p>
          <a:p>
            <a:pPr>
              <a:lnSpc>
                <a:spcPct val="90000"/>
              </a:lnSpc>
            </a:pPr>
            <a:r>
              <a:rPr lang="zh-CN" altLang="en-US" b="1">
                <a:latin typeface="Times New Roman" panose="02020603050405020304" pitchFamily="18" charset="0"/>
              </a:rPr>
              <a:t>准备。评审员仔细阅读文档。</a:t>
            </a:r>
          </a:p>
          <a:p>
            <a:pPr>
              <a:lnSpc>
                <a:spcPct val="90000"/>
              </a:lnSpc>
            </a:pPr>
            <a:r>
              <a:rPr lang="zh-CN" altLang="en-US" b="1">
                <a:latin typeface="Times New Roman" panose="02020603050405020304" pitchFamily="18" charset="0"/>
              </a:rPr>
              <a:t>审查。评审组仔细走查整个文档。</a:t>
            </a:r>
          </a:p>
          <a:p>
            <a:pPr>
              <a:lnSpc>
                <a:spcPct val="90000"/>
              </a:lnSpc>
            </a:pPr>
            <a:r>
              <a:rPr lang="zh-CN" altLang="en-US" b="1">
                <a:latin typeface="Times New Roman" panose="02020603050405020304" pitchFamily="18" charset="0"/>
              </a:rPr>
              <a:t>返工。文档的作者负责解决在审查报告中列出的所有错误及问题。</a:t>
            </a:r>
          </a:p>
          <a:p>
            <a:pPr>
              <a:lnSpc>
                <a:spcPct val="90000"/>
              </a:lnSpc>
            </a:pPr>
            <a:r>
              <a:rPr lang="zh-CN" altLang="en-US" b="1">
                <a:latin typeface="Times New Roman" panose="02020603050405020304" pitchFamily="18" charset="0"/>
              </a:rPr>
              <a:t>跟踪。组长必须确保所提出的每个问题都得到了圆满的解决。</a:t>
            </a:r>
          </a:p>
          <a:p>
            <a:pPr>
              <a:lnSpc>
                <a:spcPct val="90000"/>
              </a:lnSpc>
            </a:pPr>
            <a:r>
              <a:rPr lang="zh-CN" altLang="en-US" b="1">
                <a:latin typeface="Times New Roman" panose="02020603050405020304" pitchFamily="18" charset="0"/>
              </a:rPr>
              <a:t>通常，审查组由</a:t>
            </a:r>
            <a:r>
              <a:rPr lang="en-US" altLang="zh-CN" b="1">
                <a:latin typeface="Times New Roman" panose="02020603050405020304" pitchFamily="18" charset="0"/>
              </a:rPr>
              <a:t>4</a:t>
            </a:r>
            <a:r>
              <a:rPr lang="zh-CN" altLang="en-US" b="1">
                <a:latin typeface="Times New Roman" panose="02020603050405020304" pitchFamily="18" charset="0"/>
              </a:rPr>
              <a:t>人组成。组长既是审查组的管理人员又是技术负责人。审查过程不仅步数比走查多，而且每个步骤都是正规的。</a:t>
            </a:r>
          </a:p>
        </p:txBody>
      </p:sp>
    </p:spTree>
    <p:extLst>
      <p:ext uri="{BB962C8B-B14F-4D97-AF65-F5344CB8AC3E}">
        <p14:creationId xmlns:p14="http://schemas.microsoft.com/office/powerpoint/2010/main" val="963381389"/>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idx="1"/>
          </p:nvPr>
        </p:nvSpPr>
        <p:spPr>
          <a:xfrm>
            <a:off x="1485900" y="342901"/>
            <a:ext cx="6172200" cy="3150863"/>
          </a:xfrm>
        </p:spPr>
        <p:txBody>
          <a:bodyPr/>
          <a:lstStyle/>
          <a:p>
            <a:pPr>
              <a:buFont typeface="Wingdings" panose="05000000000000000000" pitchFamily="2" charset="2"/>
              <a:buNone/>
            </a:pPr>
            <a:r>
              <a:rPr lang="en-US" altLang="zh-CN" sz="1950" b="1">
                <a:latin typeface="Times New Roman" panose="02020603050405020304" pitchFamily="18" charset="0"/>
              </a:rPr>
              <a:t>4. </a:t>
            </a:r>
            <a:r>
              <a:rPr lang="zh-CN" altLang="en-US" sz="1950" b="1">
                <a:latin typeface="Times New Roman" panose="02020603050405020304" pitchFamily="18" charset="0"/>
              </a:rPr>
              <a:t>程序正确性证明</a:t>
            </a:r>
          </a:p>
          <a:p>
            <a:r>
              <a:rPr lang="zh-CN" altLang="en-US" sz="1950" b="1">
                <a:latin typeface="Times New Roman" panose="02020603050405020304" pitchFamily="18" charset="0"/>
              </a:rPr>
              <a:t>在</a:t>
            </a:r>
            <a:r>
              <a:rPr lang="en-US" altLang="zh-CN" sz="1950" b="1">
                <a:latin typeface="Times New Roman" panose="02020603050405020304" pitchFamily="18" charset="0"/>
              </a:rPr>
              <a:t>20</a:t>
            </a:r>
            <a:r>
              <a:rPr lang="zh-CN" altLang="en-US" sz="1950" b="1">
                <a:latin typeface="Times New Roman" panose="02020603050405020304" pitchFamily="18" charset="0"/>
              </a:rPr>
              <a:t>世纪</a:t>
            </a:r>
            <a:r>
              <a:rPr lang="en-US" altLang="zh-CN" sz="1950" b="1">
                <a:latin typeface="Times New Roman" panose="02020603050405020304" pitchFamily="18" charset="0"/>
              </a:rPr>
              <a:t>60</a:t>
            </a:r>
            <a:r>
              <a:rPr lang="zh-CN" altLang="en-US" sz="1950" b="1">
                <a:latin typeface="Times New Roman" panose="02020603050405020304" pitchFamily="18" charset="0"/>
              </a:rPr>
              <a:t>年代初期，人们已经开始研究程序正确性证明的技术，提出了许多不同的技术方法。</a:t>
            </a:r>
          </a:p>
          <a:p>
            <a:r>
              <a:rPr lang="zh-CN" altLang="en-US" sz="1950" b="1">
                <a:latin typeface="Times New Roman" panose="02020603050405020304" pitchFamily="18" charset="0"/>
              </a:rPr>
              <a:t>人工证明程序正确性，对于评价小程序可能有些价值，但是在证明大型软件的正确性时，不仅工作量太大，更主要的是在证明的过程中很容易包含错误，因此是不实用的。为了实用的目的，必须研究能证明程序正确性的自动系统。</a:t>
            </a:r>
          </a:p>
          <a:p>
            <a:r>
              <a:rPr lang="zh-CN" altLang="en-US" sz="1950" b="1">
                <a:latin typeface="Times New Roman" panose="02020603050405020304" pitchFamily="18" charset="0"/>
              </a:rPr>
              <a:t>目前已经研究出证明</a:t>
            </a:r>
            <a:r>
              <a:rPr lang="en-US" altLang="zh-CN" sz="1950" b="1">
                <a:latin typeface="Times New Roman" panose="02020603050405020304" pitchFamily="18" charset="0"/>
              </a:rPr>
              <a:t>PASCAL</a:t>
            </a:r>
            <a:r>
              <a:rPr lang="zh-CN" altLang="en-US" sz="1950" b="1">
                <a:latin typeface="Times New Roman" panose="02020603050405020304" pitchFamily="18" charset="0"/>
              </a:rPr>
              <a:t>和</a:t>
            </a:r>
            <a:r>
              <a:rPr lang="en-US" altLang="zh-CN" sz="1950" b="1">
                <a:latin typeface="Times New Roman" panose="02020603050405020304" pitchFamily="18" charset="0"/>
              </a:rPr>
              <a:t>LISP</a:t>
            </a:r>
            <a:r>
              <a:rPr lang="zh-CN" altLang="en-US" sz="1950" b="1">
                <a:latin typeface="Times New Roman" panose="02020603050405020304" pitchFamily="18" charset="0"/>
              </a:rPr>
              <a:t>程序正确性的程序系统，正在对这些系统进行评价和改进。现在这些系统还只能对较小的程序进行评价。</a:t>
            </a:r>
            <a:r>
              <a:rPr lang="zh-CN" altLang="en-US" sz="1950">
                <a:latin typeface="Times New Roman" panose="02020603050405020304" pitchFamily="18" charset="0"/>
              </a:rPr>
              <a:t> </a:t>
            </a:r>
          </a:p>
        </p:txBody>
      </p:sp>
    </p:spTree>
    <p:extLst>
      <p:ext uri="{BB962C8B-B14F-4D97-AF65-F5344CB8AC3E}">
        <p14:creationId xmlns:p14="http://schemas.microsoft.com/office/powerpoint/2010/main" val="116850697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altLang="zh-CN" b="1">
                <a:latin typeface="Times New Roman" panose="02020603050405020304" pitchFamily="18" charset="0"/>
              </a:rPr>
              <a:t>13.6  </a:t>
            </a:r>
            <a:r>
              <a:rPr lang="zh-CN" altLang="en-US" b="1">
                <a:latin typeface="Times New Roman" panose="02020603050405020304" pitchFamily="18" charset="0"/>
              </a:rPr>
              <a:t>软件配置管理</a:t>
            </a:r>
          </a:p>
        </p:txBody>
      </p:sp>
      <p:sp>
        <p:nvSpPr>
          <p:cNvPr id="15363" name="Rectangle 3"/>
          <p:cNvSpPr>
            <a:spLocks noGrp="1" noChangeArrowheads="1"/>
          </p:cNvSpPr>
          <p:nvPr>
            <p:ph idx="1"/>
          </p:nvPr>
        </p:nvSpPr>
        <p:spPr>
          <a:xfrm>
            <a:off x="389436" y="1085852"/>
            <a:ext cx="8363938" cy="1809726"/>
          </a:xfrm>
        </p:spPr>
        <p:txBody>
          <a:bodyPr/>
          <a:lstStyle/>
          <a:p>
            <a:r>
              <a:rPr lang="zh-CN" altLang="en-US" b="1">
                <a:latin typeface="Times New Roman" panose="02020603050405020304" pitchFamily="18" charset="0"/>
              </a:rPr>
              <a:t>软件配置管理是在软件的整个生命期内管理变化的一组活动。</a:t>
            </a:r>
          </a:p>
          <a:p>
            <a:r>
              <a:rPr lang="zh-CN" altLang="en-US" b="1">
                <a:latin typeface="Times New Roman" panose="02020603050405020304" pitchFamily="18" charset="0"/>
              </a:rPr>
              <a:t>具体地说，这组活动用来：①标识变化；②控制变化；③确保适当地实现了变化；④向需要知道这类信息的人报告变化。</a:t>
            </a:r>
          </a:p>
          <a:p>
            <a:r>
              <a:rPr lang="zh-CN" altLang="en-US" b="1">
                <a:latin typeface="Times New Roman" panose="02020603050405020304" pitchFamily="18" charset="0"/>
              </a:rPr>
              <a:t>软件配置管理的目标是，使变化更正确且更容易被适应，在必须变化时减少所需花费的工作量。</a:t>
            </a:r>
            <a:r>
              <a:rPr lang="zh-CN" altLang="en-US">
                <a:latin typeface="Times New Roman" panose="02020603050405020304" pitchFamily="18" charset="0"/>
              </a:rPr>
              <a:t> </a:t>
            </a:r>
          </a:p>
        </p:txBody>
      </p:sp>
    </p:spTree>
    <p:extLst>
      <p:ext uri="{BB962C8B-B14F-4D97-AF65-F5344CB8AC3E}">
        <p14:creationId xmlns:p14="http://schemas.microsoft.com/office/powerpoint/2010/main" val="5160292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altLang="zh-CN" b="1">
                <a:latin typeface="Times New Roman" panose="02020603050405020304" pitchFamily="18" charset="0"/>
              </a:rPr>
              <a:t>13.1.2  </a:t>
            </a:r>
            <a:r>
              <a:rPr lang="zh-CN" altLang="en-US" b="1">
                <a:latin typeface="Times New Roman" panose="02020603050405020304" pitchFamily="18" charset="0"/>
              </a:rPr>
              <a:t>功能点技术</a:t>
            </a:r>
          </a:p>
        </p:txBody>
      </p:sp>
      <p:sp>
        <p:nvSpPr>
          <p:cNvPr id="27651" name="Rectangle 3"/>
          <p:cNvSpPr>
            <a:spLocks noGrp="1" noChangeArrowheads="1"/>
          </p:cNvSpPr>
          <p:nvPr>
            <p:ph idx="1"/>
          </p:nvPr>
        </p:nvSpPr>
        <p:spPr/>
        <p:txBody>
          <a:bodyPr/>
          <a:lstStyle/>
          <a:p>
            <a:pPr>
              <a:lnSpc>
                <a:spcPct val="130000"/>
              </a:lnSpc>
            </a:pPr>
            <a:r>
              <a:rPr lang="zh-CN" altLang="en-US" b="1">
                <a:latin typeface="Times New Roman" panose="02020603050405020304" pitchFamily="18" charset="0"/>
              </a:rPr>
              <a:t>功能点技术依据对软件信息域特性和软件复杂性的评估结果，估算软件规模。</a:t>
            </a:r>
          </a:p>
          <a:p>
            <a:pPr>
              <a:lnSpc>
                <a:spcPct val="130000"/>
              </a:lnSpc>
            </a:pPr>
            <a:r>
              <a:rPr lang="zh-CN" altLang="en-US" b="1">
                <a:latin typeface="Times New Roman" panose="02020603050405020304" pitchFamily="18" charset="0"/>
              </a:rPr>
              <a:t>这种方法用功能点</a:t>
            </a:r>
            <a:r>
              <a:rPr lang="en-US" altLang="zh-CN" b="1">
                <a:latin typeface="Times New Roman" panose="02020603050405020304" pitchFamily="18" charset="0"/>
              </a:rPr>
              <a:t>(FP)</a:t>
            </a:r>
            <a:r>
              <a:rPr lang="zh-CN" altLang="en-US" b="1">
                <a:latin typeface="Times New Roman" panose="02020603050405020304" pitchFamily="18" charset="0"/>
              </a:rPr>
              <a:t>为单位度量软件规模。</a:t>
            </a:r>
            <a:r>
              <a:rPr lang="zh-CN" altLang="en-US">
                <a:latin typeface="Times New Roman" panose="02020603050405020304" pitchFamily="18" charset="0"/>
              </a:rPr>
              <a:t> </a:t>
            </a:r>
          </a:p>
        </p:txBody>
      </p:sp>
    </p:spTree>
    <p:extLst>
      <p:ext uri="{BB962C8B-B14F-4D97-AF65-F5344CB8AC3E}">
        <p14:creationId xmlns:p14="http://schemas.microsoft.com/office/powerpoint/2010/main" val="1881217077"/>
      </p:ext>
    </p:extLst>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p:txBody>
          <a:bodyPr/>
          <a:lstStyle/>
          <a:p>
            <a:r>
              <a:rPr lang="en-US" altLang="zh-CN" b="1">
                <a:latin typeface="Times New Roman" panose="02020603050405020304" pitchFamily="18" charset="0"/>
              </a:rPr>
              <a:t>13.6.1  </a:t>
            </a:r>
            <a:r>
              <a:rPr lang="zh-CN" altLang="en-US" b="1">
                <a:latin typeface="Times New Roman" panose="02020603050405020304" pitchFamily="18" charset="0"/>
              </a:rPr>
              <a:t>软件配置</a:t>
            </a:r>
          </a:p>
        </p:txBody>
      </p:sp>
      <p:sp>
        <p:nvSpPr>
          <p:cNvPr id="81923" name="Rectangle 3"/>
          <p:cNvSpPr>
            <a:spLocks noGrp="1" noChangeArrowheads="1"/>
          </p:cNvSpPr>
          <p:nvPr>
            <p:ph idx="1"/>
          </p:nvPr>
        </p:nvSpPr>
        <p:spPr>
          <a:xfrm>
            <a:off x="389436" y="1085852"/>
            <a:ext cx="8363938" cy="2543773"/>
          </a:xfrm>
        </p:spPr>
        <p:txBody>
          <a:bodyPr/>
          <a:lstStyle/>
          <a:p>
            <a:pPr>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软件配置项</a:t>
            </a:r>
          </a:p>
          <a:p>
            <a:r>
              <a:rPr lang="zh-CN" altLang="en-US" b="1">
                <a:latin typeface="Times New Roman" panose="02020603050405020304" pitchFamily="18" charset="0"/>
              </a:rPr>
              <a:t>软件过程的输出信息可以分为</a:t>
            </a:r>
            <a:r>
              <a:rPr lang="en-US" altLang="zh-CN" b="1">
                <a:latin typeface="Times New Roman" panose="02020603050405020304" pitchFamily="18" charset="0"/>
              </a:rPr>
              <a:t>3</a:t>
            </a:r>
            <a:r>
              <a:rPr lang="zh-CN" altLang="en-US" b="1">
                <a:latin typeface="Times New Roman" panose="02020603050405020304" pitchFamily="18" charset="0"/>
              </a:rPr>
              <a:t>类：  </a:t>
            </a:r>
          </a:p>
          <a:p>
            <a:pPr lvl="1"/>
            <a:r>
              <a:rPr lang="zh-CN" altLang="en-US" b="1">
                <a:latin typeface="Times New Roman" panose="02020603050405020304" pitchFamily="18" charset="0"/>
              </a:rPr>
              <a:t>计算机程序（源代码和可执行程序）； </a:t>
            </a:r>
          </a:p>
          <a:p>
            <a:pPr lvl="1"/>
            <a:r>
              <a:rPr lang="zh-CN" altLang="en-US" b="1">
                <a:latin typeface="Times New Roman" panose="02020603050405020304" pitchFamily="18" charset="0"/>
              </a:rPr>
              <a:t>描述计算机程序的文档（供技术人员或用户使用）； </a:t>
            </a:r>
          </a:p>
          <a:p>
            <a:pPr lvl="1"/>
            <a:r>
              <a:rPr lang="zh-CN" altLang="en-US" b="1">
                <a:latin typeface="Times New Roman" panose="02020603050405020304" pitchFamily="18" charset="0"/>
              </a:rPr>
              <a:t>数据（程序内包含的或在程序外的）。 </a:t>
            </a:r>
          </a:p>
          <a:p>
            <a:r>
              <a:rPr lang="zh-CN" altLang="en-US" b="1">
                <a:latin typeface="Times New Roman" panose="02020603050405020304" pitchFamily="18" charset="0"/>
              </a:rPr>
              <a:t>上述这些项组成了在软件过程中产生的全部信息，我们把它们统称为软件配置，而这些项就是软件配置项。</a:t>
            </a:r>
          </a:p>
        </p:txBody>
      </p:sp>
    </p:spTree>
    <p:extLst>
      <p:ext uri="{BB962C8B-B14F-4D97-AF65-F5344CB8AC3E}">
        <p14:creationId xmlns:p14="http://schemas.microsoft.com/office/powerpoint/2010/main" val="3082344627"/>
      </p:ext>
    </p:extLst>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idx="1"/>
          </p:nvPr>
        </p:nvSpPr>
        <p:spPr>
          <a:xfrm>
            <a:off x="1485900" y="342900"/>
            <a:ext cx="6172200" cy="3877985"/>
          </a:xfrm>
        </p:spPr>
        <p:txBody>
          <a:bodyPr/>
          <a:lstStyle/>
          <a:p>
            <a:pPr>
              <a:lnSpc>
                <a:spcPct val="110000"/>
              </a:lnSpc>
              <a:buFont typeface="Wingdings" panose="05000000000000000000" pitchFamily="2" charset="2"/>
              <a:buNone/>
            </a:pPr>
            <a:r>
              <a:rPr lang="en-US" altLang="zh-CN" b="1">
                <a:latin typeface="Times New Roman" panose="02020603050405020304" pitchFamily="18" charset="0"/>
              </a:rPr>
              <a:t>2. </a:t>
            </a:r>
            <a:r>
              <a:rPr lang="zh-CN" altLang="en-US" b="1">
                <a:latin typeface="Times New Roman" panose="02020603050405020304" pitchFamily="18" charset="0"/>
              </a:rPr>
              <a:t>基线</a:t>
            </a:r>
          </a:p>
          <a:p>
            <a:pPr>
              <a:lnSpc>
                <a:spcPct val="110000"/>
              </a:lnSpc>
            </a:pPr>
            <a:r>
              <a:rPr lang="zh-CN" altLang="en-US" b="1">
                <a:latin typeface="Times New Roman" panose="02020603050405020304" pitchFamily="18" charset="0"/>
              </a:rPr>
              <a:t>基线是一个软件配置管理概念，有助于我们在不严重妨碍合理变化的前提下控制变化。</a:t>
            </a:r>
          </a:p>
          <a:p>
            <a:pPr>
              <a:lnSpc>
                <a:spcPct val="110000"/>
              </a:lnSpc>
            </a:pPr>
            <a:r>
              <a:rPr lang="en-US" altLang="zh-CN" b="1">
                <a:latin typeface="Times New Roman" panose="02020603050405020304" pitchFamily="18" charset="0"/>
              </a:rPr>
              <a:t>IEEE</a:t>
            </a:r>
            <a:r>
              <a:rPr lang="zh-CN" altLang="en-US" b="1">
                <a:latin typeface="Times New Roman" panose="02020603050405020304" pitchFamily="18" charset="0"/>
              </a:rPr>
              <a:t>把基线定义为：已经通过了正式复审的规格说明或中间产品，它可以作为进一步开发的基础，并且只有通过正式的变化控制过程才能改变它。</a:t>
            </a:r>
          </a:p>
          <a:p>
            <a:pPr>
              <a:lnSpc>
                <a:spcPct val="110000"/>
              </a:lnSpc>
            </a:pPr>
            <a:r>
              <a:rPr lang="zh-CN" altLang="en-US" b="1">
                <a:latin typeface="Times New Roman" panose="02020603050405020304" pitchFamily="18" charset="0"/>
              </a:rPr>
              <a:t>简而言之，基线就是通过了正式复审的软件配置项。</a:t>
            </a:r>
            <a:endParaRPr lang="zh-CN" altLang="en-US">
              <a:latin typeface="Times New Roman" panose="02020603050405020304" pitchFamily="18" charset="0"/>
            </a:endParaRPr>
          </a:p>
        </p:txBody>
      </p:sp>
    </p:spTree>
    <p:extLst>
      <p:ext uri="{BB962C8B-B14F-4D97-AF65-F5344CB8AC3E}">
        <p14:creationId xmlns:p14="http://schemas.microsoft.com/office/powerpoint/2010/main" val="577547859"/>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p:txBody>
          <a:bodyPr/>
          <a:lstStyle/>
          <a:p>
            <a:r>
              <a:rPr lang="en-US" altLang="zh-CN" b="1">
                <a:latin typeface="Times New Roman" panose="02020603050405020304" pitchFamily="18" charset="0"/>
              </a:rPr>
              <a:t>13.6.2  </a:t>
            </a:r>
            <a:r>
              <a:rPr lang="zh-CN" altLang="en-US" b="1">
                <a:latin typeface="Times New Roman" panose="02020603050405020304" pitchFamily="18" charset="0"/>
              </a:rPr>
              <a:t>软件配置管理过程</a:t>
            </a:r>
          </a:p>
        </p:txBody>
      </p:sp>
      <p:sp>
        <p:nvSpPr>
          <p:cNvPr id="82947" name="Rectangle 3"/>
          <p:cNvSpPr>
            <a:spLocks noGrp="1" noChangeArrowheads="1"/>
          </p:cNvSpPr>
          <p:nvPr>
            <p:ph idx="1"/>
          </p:nvPr>
        </p:nvSpPr>
        <p:spPr>
          <a:xfrm>
            <a:off x="389436" y="1085852"/>
            <a:ext cx="8363938" cy="2811539"/>
          </a:xfrm>
        </p:spPr>
        <p:txBody>
          <a:bodyPr/>
          <a:lstStyle/>
          <a:p>
            <a:r>
              <a:rPr lang="zh-CN" altLang="en-US" b="1">
                <a:latin typeface="Times New Roman" panose="02020603050405020304" pitchFamily="18" charset="0"/>
              </a:rPr>
              <a:t>具体来说，软件配置管理主要有</a:t>
            </a:r>
            <a:r>
              <a:rPr lang="en-US" altLang="zh-CN" b="1">
                <a:latin typeface="Times New Roman" panose="02020603050405020304" pitchFamily="18" charset="0"/>
              </a:rPr>
              <a:t>5</a:t>
            </a:r>
            <a:r>
              <a:rPr lang="zh-CN" altLang="en-US" b="1">
                <a:latin typeface="Times New Roman" panose="02020603050405020304" pitchFamily="18" charset="0"/>
              </a:rPr>
              <a:t>项任务：标识、版本控制、变化控制、配置审计和报告。</a:t>
            </a:r>
          </a:p>
          <a:p>
            <a:pPr>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标识软件配置中的对象</a:t>
            </a:r>
          </a:p>
          <a:p>
            <a:r>
              <a:rPr lang="zh-CN" altLang="en-US" b="1">
                <a:latin typeface="Times New Roman" panose="02020603050405020304" pitchFamily="18" charset="0"/>
              </a:rPr>
              <a:t>为了控制和管理软件配置项，必须单独命名每个配置项，然后用面向对象方法组织它们。可以标识出两类对象：</a:t>
            </a:r>
          </a:p>
          <a:p>
            <a:pPr lvl="1"/>
            <a:r>
              <a:rPr lang="zh-CN" altLang="en-US" b="1">
                <a:latin typeface="Times New Roman" panose="02020603050405020304" pitchFamily="18" charset="0"/>
              </a:rPr>
              <a:t>基本对象，是软件工程师在分析、设计、编码或测试过程中创建出来的“文本单元”。</a:t>
            </a:r>
          </a:p>
          <a:p>
            <a:pPr lvl="1"/>
            <a:r>
              <a:rPr lang="zh-CN" altLang="en-US" b="1">
                <a:latin typeface="Times New Roman" panose="02020603050405020304" pitchFamily="18" charset="0"/>
              </a:rPr>
              <a:t>聚集对象，是基本对象和其他聚集对象的集合。</a:t>
            </a:r>
          </a:p>
        </p:txBody>
      </p:sp>
    </p:spTree>
    <p:extLst>
      <p:ext uri="{BB962C8B-B14F-4D97-AF65-F5344CB8AC3E}">
        <p14:creationId xmlns:p14="http://schemas.microsoft.com/office/powerpoint/2010/main" val="434617230"/>
      </p:ext>
    </p:extLst>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idx="1"/>
          </p:nvPr>
        </p:nvSpPr>
        <p:spPr>
          <a:xfrm>
            <a:off x="1485900" y="342900"/>
            <a:ext cx="6172200" cy="3882601"/>
          </a:xfrm>
        </p:spPr>
        <p:txBody>
          <a:bodyPr/>
          <a:lstStyle/>
          <a:p>
            <a:pPr>
              <a:lnSpc>
                <a:spcPct val="90000"/>
              </a:lnSpc>
              <a:buFont typeface="Wingdings" panose="05000000000000000000" pitchFamily="2" charset="2"/>
              <a:buNone/>
            </a:pPr>
            <a:r>
              <a:rPr lang="en-US" altLang="zh-CN" sz="1950" b="1">
                <a:latin typeface="Times New Roman" panose="02020603050405020304" pitchFamily="18" charset="0"/>
              </a:rPr>
              <a:t>2. </a:t>
            </a:r>
            <a:r>
              <a:rPr lang="zh-CN" altLang="en-US" sz="1950" b="1">
                <a:latin typeface="Times New Roman" panose="02020603050405020304" pitchFamily="18" charset="0"/>
              </a:rPr>
              <a:t>版本控制</a:t>
            </a:r>
          </a:p>
          <a:p>
            <a:pPr>
              <a:lnSpc>
                <a:spcPct val="90000"/>
              </a:lnSpc>
            </a:pPr>
            <a:r>
              <a:rPr lang="zh-CN" altLang="en-US" sz="1950" b="1">
                <a:latin typeface="Times New Roman" panose="02020603050405020304" pitchFamily="18" charset="0"/>
              </a:rPr>
              <a:t>版本控制联合使用规程和工具，以管理在软件工程过程中所创建的配置对象的不同版本。</a:t>
            </a:r>
          </a:p>
          <a:p>
            <a:pPr>
              <a:lnSpc>
                <a:spcPct val="90000"/>
              </a:lnSpc>
            </a:pPr>
            <a:r>
              <a:rPr lang="zh-CN" altLang="en-US" sz="1950" b="1">
                <a:latin typeface="Times New Roman" panose="02020603050405020304" pitchFamily="18" charset="0"/>
              </a:rPr>
              <a:t>借助于版本控制技术，用户能够通过选择适当的版本来指定软件系统的配置。</a:t>
            </a:r>
          </a:p>
          <a:p>
            <a:pPr>
              <a:lnSpc>
                <a:spcPct val="90000"/>
              </a:lnSpc>
              <a:buFont typeface="Wingdings" panose="05000000000000000000" pitchFamily="2" charset="2"/>
              <a:buNone/>
            </a:pPr>
            <a:r>
              <a:rPr lang="en-US" altLang="zh-CN" sz="1950" b="1">
                <a:latin typeface="Times New Roman" panose="02020603050405020304" pitchFamily="18" charset="0"/>
              </a:rPr>
              <a:t>3. </a:t>
            </a:r>
            <a:r>
              <a:rPr lang="zh-CN" altLang="en-US" sz="1950" b="1">
                <a:latin typeface="Times New Roman" panose="02020603050405020304" pitchFamily="18" charset="0"/>
              </a:rPr>
              <a:t>变化控制</a:t>
            </a:r>
          </a:p>
          <a:p>
            <a:pPr>
              <a:lnSpc>
                <a:spcPct val="90000"/>
              </a:lnSpc>
            </a:pPr>
            <a:r>
              <a:rPr lang="zh-CN" altLang="en-US" sz="1950" b="1">
                <a:latin typeface="Times New Roman" panose="02020603050405020304" pitchFamily="18" charset="0"/>
              </a:rPr>
              <a:t>典型的变化控制过程如下：</a:t>
            </a:r>
          </a:p>
          <a:p>
            <a:pPr lvl="1">
              <a:lnSpc>
                <a:spcPct val="90000"/>
              </a:lnSpc>
            </a:pPr>
            <a:r>
              <a:rPr lang="zh-CN" altLang="en-US" sz="1650" b="1">
                <a:latin typeface="Times New Roman" panose="02020603050405020304" pitchFamily="18" charset="0"/>
              </a:rPr>
              <a:t>首先评估该变化在技术方面的得失、可能产生的副作用、对其他配置对象和系统功能的整体影响以及估算出的修改成本。</a:t>
            </a:r>
          </a:p>
          <a:p>
            <a:pPr lvl="1">
              <a:lnSpc>
                <a:spcPct val="90000"/>
              </a:lnSpc>
            </a:pPr>
            <a:r>
              <a:rPr lang="zh-CN" altLang="en-US" sz="1650" b="1">
                <a:latin typeface="Times New Roman" panose="02020603050405020304" pitchFamily="18" charset="0"/>
              </a:rPr>
              <a:t>为每个被批准的变化都生成一个“工程变化命令” 。把要修改的对象从项目数据库中“提取”出来，进行修改并应用适当的</a:t>
            </a:r>
            <a:r>
              <a:rPr lang="en-US" altLang="zh-CN" sz="1650" b="1">
                <a:latin typeface="Times New Roman" panose="02020603050405020304" pitchFamily="18" charset="0"/>
              </a:rPr>
              <a:t>SQA</a:t>
            </a:r>
            <a:r>
              <a:rPr lang="zh-CN" altLang="en-US" sz="1650" b="1">
                <a:latin typeface="Times New Roman" panose="02020603050405020304" pitchFamily="18" charset="0"/>
              </a:rPr>
              <a:t>活动。</a:t>
            </a:r>
          </a:p>
          <a:p>
            <a:pPr lvl="1">
              <a:lnSpc>
                <a:spcPct val="90000"/>
              </a:lnSpc>
            </a:pPr>
            <a:r>
              <a:rPr lang="zh-CN" altLang="en-US" sz="1650" b="1">
                <a:latin typeface="Times New Roman" panose="02020603050405020304" pitchFamily="18" charset="0"/>
              </a:rPr>
              <a:t>最后，把修改后的对象“提交”进数据库，并用适当的版本控制机制创建该软件的下一个版本。</a:t>
            </a:r>
          </a:p>
        </p:txBody>
      </p:sp>
    </p:spTree>
    <p:extLst>
      <p:ext uri="{BB962C8B-B14F-4D97-AF65-F5344CB8AC3E}">
        <p14:creationId xmlns:p14="http://schemas.microsoft.com/office/powerpoint/2010/main" val="3811145480"/>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idx="1"/>
          </p:nvPr>
        </p:nvSpPr>
        <p:spPr>
          <a:xfrm>
            <a:off x="1485900" y="342900"/>
            <a:ext cx="6172200" cy="4556632"/>
          </a:xfrm>
        </p:spPr>
        <p:txBody>
          <a:bodyPr/>
          <a:lstStyle/>
          <a:p>
            <a:pPr>
              <a:lnSpc>
                <a:spcPct val="90000"/>
              </a:lnSpc>
              <a:buFont typeface="Wingdings" panose="05000000000000000000" pitchFamily="2" charset="2"/>
              <a:buNone/>
            </a:pPr>
            <a:r>
              <a:rPr lang="en-US" altLang="zh-CN" b="1">
                <a:latin typeface="Times New Roman" panose="02020603050405020304" pitchFamily="18" charset="0"/>
              </a:rPr>
              <a:t>4. </a:t>
            </a:r>
            <a:r>
              <a:rPr lang="zh-CN" altLang="en-US" b="1">
                <a:latin typeface="Times New Roman" panose="02020603050405020304" pitchFamily="18" charset="0"/>
              </a:rPr>
              <a:t>配置审计</a:t>
            </a:r>
          </a:p>
          <a:p>
            <a:pPr>
              <a:lnSpc>
                <a:spcPct val="90000"/>
              </a:lnSpc>
            </a:pPr>
            <a:r>
              <a:rPr lang="zh-CN" altLang="en-US" b="1">
                <a:latin typeface="Times New Roman" panose="02020603050405020304" pitchFamily="18" charset="0"/>
              </a:rPr>
              <a:t>通常从下述两方面采取措施：</a:t>
            </a:r>
          </a:p>
          <a:p>
            <a:pPr lvl="1">
              <a:lnSpc>
                <a:spcPct val="90000"/>
              </a:lnSpc>
            </a:pPr>
            <a:r>
              <a:rPr lang="zh-CN" altLang="en-US" b="1">
                <a:latin typeface="Times New Roman" panose="02020603050405020304" pitchFamily="18" charset="0"/>
              </a:rPr>
              <a:t>正式的技术复审，关注被修改后的配置对象的技术正确性。</a:t>
            </a:r>
          </a:p>
          <a:p>
            <a:pPr lvl="1">
              <a:lnSpc>
                <a:spcPct val="90000"/>
              </a:lnSpc>
            </a:pPr>
            <a:r>
              <a:rPr lang="zh-CN" altLang="en-US" b="1">
                <a:latin typeface="Times New Roman" panose="02020603050405020304" pitchFamily="18" charset="0"/>
              </a:rPr>
              <a:t>软件配置审计，通过评估配置对象那些通常不在复审过程中考虑的特征，是对正式技术复审的补充。</a:t>
            </a:r>
          </a:p>
          <a:p>
            <a:pPr>
              <a:lnSpc>
                <a:spcPct val="90000"/>
              </a:lnSpc>
              <a:buFont typeface="Wingdings" panose="05000000000000000000" pitchFamily="2" charset="2"/>
              <a:buNone/>
            </a:pPr>
            <a:r>
              <a:rPr lang="en-US" altLang="zh-CN" b="1">
                <a:latin typeface="Times New Roman" panose="02020603050405020304" pitchFamily="18" charset="0"/>
              </a:rPr>
              <a:t>5. </a:t>
            </a:r>
            <a:r>
              <a:rPr lang="zh-CN" altLang="en-US" b="1">
                <a:latin typeface="Times New Roman" panose="02020603050405020304" pitchFamily="18" charset="0"/>
              </a:rPr>
              <a:t>状态报告</a:t>
            </a:r>
          </a:p>
          <a:p>
            <a:pPr>
              <a:lnSpc>
                <a:spcPct val="90000"/>
              </a:lnSpc>
            </a:pPr>
            <a:r>
              <a:rPr lang="zh-CN" altLang="en-US" b="1">
                <a:latin typeface="Times New Roman" panose="02020603050405020304" pitchFamily="18" charset="0"/>
              </a:rPr>
              <a:t>书写配置状态报告回答下述问题：</a:t>
            </a:r>
          </a:p>
          <a:p>
            <a:pPr lvl="1">
              <a:lnSpc>
                <a:spcPct val="90000"/>
              </a:lnSpc>
            </a:pPr>
            <a:r>
              <a:rPr lang="zh-CN" altLang="en-US" b="1">
                <a:latin typeface="Times New Roman" panose="02020603050405020304" pitchFamily="18" charset="0"/>
              </a:rPr>
              <a:t>发生了什么事？</a:t>
            </a:r>
          </a:p>
          <a:p>
            <a:pPr lvl="1">
              <a:lnSpc>
                <a:spcPct val="90000"/>
              </a:lnSpc>
            </a:pPr>
            <a:r>
              <a:rPr lang="zh-CN" altLang="en-US" b="1">
                <a:latin typeface="Times New Roman" panose="02020603050405020304" pitchFamily="18" charset="0"/>
              </a:rPr>
              <a:t>谁做的这件事？</a:t>
            </a:r>
          </a:p>
          <a:p>
            <a:pPr lvl="1">
              <a:lnSpc>
                <a:spcPct val="90000"/>
              </a:lnSpc>
            </a:pPr>
            <a:r>
              <a:rPr lang="zh-CN" altLang="en-US" b="1">
                <a:latin typeface="Times New Roman" panose="02020603050405020304" pitchFamily="18" charset="0"/>
              </a:rPr>
              <a:t>这件事是什么时候发生的？</a:t>
            </a:r>
          </a:p>
          <a:p>
            <a:pPr lvl="1">
              <a:lnSpc>
                <a:spcPct val="90000"/>
              </a:lnSpc>
            </a:pPr>
            <a:r>
              <a:rPr lang="zh-CN" altLang="en-US" b="1">
                <a:latin typeface="Times New Roman" panose="02020603050405020304" pitchFamily="18" charset="0"/>
              </a:rPr>
              <a:t>它将影响哪些其他事物？</a:t>
            </a:r>
          </a:p>
        </p:txBody>
      </p:sp>
    </p:spTree>
    <p:extLst>
      <p:ext uri="{BB962C8B-B14F-4D97-AF65-F5344CB8AC3E}">
        <p14:creationId xmlns:p14="http://schemas.microsoft.com/office/powerpoint/2010/main" val="1292462229"/>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zh-CN" b="1">
                <a:latin typeface="Times New Roman" panose="02020603050405020304" pitchFamily="18" charset="0"/>
              </a:rPr>
              <a:t>13.7  </a:t>
            </a:r>
            <a:r>
              <a:rPr lang="zh-CN" altLang="en-US" b="1">
                <a:latin typeface="Times New Roman" panose="02020603050405020304" pitchFamily="18" charset="0"/>
              </a:rPr>
              <a:t>能力成熟度模型</a:t>
            </a:r>
          </a:p>
        </p:txBody>
      </p:sp>
      <p:sp>
        <p:nvSpPr>
          <p:cNvPr id="16387" name="Rectangle 3"/>
          <p:cNvSpPr>
            <a:spLocks noGrp="1" noChangeArrowheads="1"/>
          </p:cNvSpPr>
          <p:nvPr>
            <p:ph idx="1"/>
          </p:nvPr>
        </p:nvSpPr>
        <p:spPr>
          <a:xfrm>
            <a:off x="389436" y="1085852"/>
            <a:ext cx="8363938" cy="2068259"/>
          </a:xfrm>
        </p:spPr>
        <p:txBody>
          <a:bodyPr/>
          <a:lstStyle/>
          <a:p>
            <a:r>
              <a:rPr lang="zh-CN" altLang="en-US" b="1">
                <a:latin typeface="Times New Roman" panose="02020603050405020304" pitchFamily="18" charset="0"/>
              </a:rPr>
              <a:t>美国卡内基梅隆大学软件工程研究所在美国国防部资助下于</a:t>
            </a:r>
            <a:r>
              <a:rPr lang="en-US" altLang="zh-CN" b="1">
                <a:latin typeface="Times New Roman" panose="02020603050405020304" pitchFamily="18" charset="0"/>
              </a:rPr>
              <a:t>20</a:t>
            </a:r>
            <a:r>
              <a:rPr lang="zh-CN" altLang="en-US" b="1">
                <a:latin typeface="Times New Roman" panose="02020603050405020304" pitchFamily="18" charset="0"/>
              </a:rPr>
              <a:t>世纪</a:t>
            </a:r>
            <a:r>
              <a:rPr lang="en-US" altLang="zh-CN" b="1">
                <a:latin typeface="Times New Roman" panose="02020603050405020304" pitchFamily="18" charset="0"/>
              </a:rPr>
              <a:t>80</a:t>
            </a:r>
            <a:r>
              <a:rPr lang="zh-CN" altLang="en-US" b="1">
                <a:latin typeface="Times New Roman" panose="02020603050405020304" pitchFamily="18" charset="0"/>
              </a:rPr>
              <a:t>年代末建立的能力成熟度模型（</a:t>
            </a:r>
            <a:r>
              <a:rPr lang="en-US" altLang="zh-CN" b="1">
                <a:latin typeface="Times New Roman" panose="02020603050405020304" pitchFamily="18" charset="0"/>
              </a:rPr>
              <a:t>capability maturity model</a:t>
            </a:r>
            <a:r>
              <a:rPr lang="zh-CN" altLang="en-US" b="1">
                <a:latin typeface="Times New Roman" panose="02020603050405020304" pitchFamily="18" charset="0"/>
              </a:rPr>
              <a:t>，</a:t>
            </a:r>
            <a:r>
              <a:rPr lang="en-US" altLang="zh-CN" b="1">
                <a:latin typeface="Times New Roman" panose="02020603050405020304" pitchFamily="18" charset="0"/>
              </a:rPr>
              <a:t>CMM)</a:t>
            </a:r>
            <a:r>
              <a:rPr lang="zh-CN" altLang="en-US" b="1">
                <a:latin typeface="Times New Roman" panose="02020603050405020304" pitchFamily="18" charset="0"/>
              </a:rPr>
              <a:t>，是用于评价软件机构的软件过程能力成熟度的模型。</a:t>
            </a:r>
          </a:p>
          <a:p>
            <a:r>
              <a:rPr lang="en-US" altLang="zh-CN" b="1">
                <a:latin typeface="Times New Roman" panose="02020603050405020304" pitchFamily="18" charset="0"/>
              </a:rPr>
              <a:t>CMM</a:t>
            </a:r>
            <a:r>
              <a:rPr lang="zh-CN" altLang="en-US" b="1">
                <a:latin typeface="Times New Roman" panose="02020603050405020304" pitchFamily="18" charset="0"/>
              </a:rPr>
              <a:t>的定义：</a:t>
            </a:r>
            <a:r>
              <a:rPr lang="en-US" altLang="zh-CN" b="1">
                <a:latin typeface="Times New Roman" panose="02020603050405020304" pitchFamily="18" charset="0"/>
              </a:rPr>
              <a:t>CMM</a:t>
            </a:r>
            <a:r>
              <a:rPr lang="zh-CN" altLang="en-US" b="1">
                <a:latin typeface="Times New Roman" panose="02020603050405020304" pitchFamily="18" charset="0"/>
              </a:rPr>
              <a:t>是对于软件组织在定义、实施、度量、控制和改善其软件过程的实践中各个发展阶段的描述。</a:t>
            </a:r>
            <a:endParaRPr lang="zh-CN" altLang="en-US">
              <a:latin typeface="Times New Roman" panose="02020603050405020304" pitchFamily="18" charset="0"/>
            </a:endParaRPr>
          </a:p>
        </p:txBody>
      </p:sp>
    </p:spTree>
    <p:extLst>
      <p:ext uri="{BB962C8B-B14F-4D97-AF65-F5344CB8AC3E}">
        <p14:creationId xmlns:p14="http://schemas.microsoft.com/office/powerpoint/2010/main" val="706882295"/>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idx="1"/>
          </p:nvPr>
        </p:nvSpPr>
        <p:spPr>
          <a:xfrm>
            <a:off x="1485900" y="342900"/>
            <a:ext cx="6172200" cy="3988784"/>
          </a:xfrm>
        </p:spPr>
        <p:txBody>
          <a:bodyPr/>
          <a:lstStyle/>
          <a:p>
            <a:pPr>
              <a:lnSpc>
                <a:spcPct val="120000"/>
              </a:lnSpc>
              <a:buFont typeface="Wingdings" panose="05000000000000000000" pitchFamily="2" charset="2"/>
              <a:buNone/>
            </a:pPr>
            <a:r>
              <a:rPr lang="zh-CN" altLang="en-US" b="1">
                <a:solidFill>
                  <a:schemeClr val="tx2"/>
                </a:solidFill>
                <a:latin typeface="Times New Roman" panose="02020603050405020304" pitchFamily="18" charset="0"/>
              </a:rPr>
              <a:t>多种基于</a:t>
            </a:r>
            <a:r>
              <a:rPr lang="en-US" altLang="zh-CN" b="1">
                <a:solidFill>
                  <a:schemeClr val="tx2"/>
                </a:solidFill>
                <a:latin typeface="Times New Roman" panose="02020603050405020304" pitchFamily="18" charset="0"/>
              </a:rPr>
              <a:t>CMM</a:t>
            </a:r>
            <a:r>
              <a:rPr lang="zh-CN" altLang="en-US" b="1">
                <a:solidFill>
                  <a:schemeClr val="tx2"/>
                </a:solidFill>
                <a:latin typeface="Times New Roman" panose="02020603050405020304" pitchFamily="18" charset="0"/>
              </a:rPr>
              <a:t>的模型，构成了一个</a:t>
            </a:r>
            <a:r>
              <a:rPr lang="en-US" altLang="zh-CN" b="1">
                <a:solidFill>
                  <a:schemeClr val="tx2"/>
                </a:solidFill>
                <a:latin typeface="Times New Roman" panose="02020603050405020304" pitchFamily="18" charset="0"/>
              </a:rPr>
              <a:t>CMM</a:t>
            </a:r>
            <a:r>
              <a:rPr lang="zh-CN" altLang="en-US" b="1">
                <a:solidFill>
                  <a:schemeClr val="tx2"/>
                </a:solidFill>
                <a:latin typeface="Times New Roman" panose="02020603050405020304" pitchFamily="18" charset="0"/>
              </a:rPr>
              <a:t>族：</a:t>
            </a:r>
          </a:p>
          <a:p>
            <a:pPr>
              <a:lnSpc>
                <a:spcPct val="120000"/>
              </a:lnSpc>
            </a:pPr>
            <a:r>
              <a:rPr lang="en-US" altLang="zh-CN" b="1">
                <a:latin typeface="Times New Roman" panose="02020603050405020304" pitchFamily="18" charset="0"/>
              </a:rPr>
              <a:t>SW-CMM </a:t>
            </a:r>
            <a:r>
              <a:rPr lang="zh-CN" altLang="en-US" b="1">
                <a:latin typeface="Times New Roman" panose="02020603050405020304" pitchFamily="18" charset="0"/>
              </a:rPr>
              <a:t>：针对软件过程的成熟度模型 。</a:t>
            </a:r>
          </a:p>
          <a:p>
            <a:pPr>
              <a:lnSpc>
                <a:spcPct val="120000"/>
              </a:lnSpc>
            </a:pPr>
            <a:r>
              <a:rPr lang="en-US" altLang="zh-CN" b="1">
                <a:latin typeface="Times New Roman" panose="02020603050405020304" pitchFamily="18" charset="0"/>
              </a:rPr>
              <a:t>P-CMM</a:t>
            </a:r>
            <a:r>
              <a:rPr lang="zh-CN" altLang="en-US" b="1">
                <a:latin typeface="Times New Roman" panose="02020603050405020304" pitchFamily="18" charset="0"/>
              </a:rPr>
              <a:t>：人员能力成熟度模型。</a:t>
            </a:r>
          </a:p>
          <a:p>
            <a:pPr>
              <a:lnSpc>
                <a:spcPct val="120000"/>
              </a:lnSpc>
            </a:pPr>
            <a:r>
              <a:rPr lang="en-US" altLang="zh-CN" b="1">
                <a:latin typeface="Times New Roman" panose="02020603050405020304" pitchFamily="18" charset="0"/>
              </a:rPr>
              <a:t>SA-CMM</a:t>
            </a:r>
            <a:r>
              <a:rPr lang="zh-CN" altLang="en-US" b="1">
                <a:latin typeface="Times New Roman" panose="02020603050405020304" pitchFamily="18" charset="0"/>
              </a:rPr>
              <a:t>：软件获取成熟度模型。</a:t>
            </a:r>
          </a:p>
          <a:p>
            <a:pPr>
              <a:lnSpc>
                <a:spcPct val="120000"/>
              </a:lnSpc>
            </a:pPr>
            <a:r>
              <a:rPr lang="en-US" altLang="zh-CN" b="1">
                <a:latin typeface="Times New Roman" panose="02020603050405020304" pitchFamily="18" charset="0"/>
              </a:rPr>
              <a:t>IPD-CMM</a:t>
            </a:r>
            <a:r>
              <a:rPr lang="zh-CN" altLang="en-US" b="1">
                <a:latin typeface="Times New Roman" panose="02020603050405020304" pitchFamily="18" charset="0"/>
              </a:rPr>
              <a:t>：集成系统产品开发能力成熟度模型。</a:t>
            </a:r>
          </a:p>
          <a:p>
            <a:pPr>
              <a:lnSpc>
                <a:spcPct val="120000"/>
              </a:lnSpc>
            </a:pPr>
            <a:r>
              <a:rPr lang="en-US" altLang="zh-CN" b="1">
                <a:latin typeface="Times New Roman" panose="02020603050405020304" pitchFamily="18" charset="0"/>
              </a:rPr>
              <a:t>SE-CMM</a:t>
            </a:r>
            <a:r>
              <a:rPr lang="zh-CN" altLang="en-US" b="1">
                <a:latin typeface="Times New Roman" panose="02020603050405020304" pitchFamily="18" charset="0"/>
              </a:rPr>
              <a:t>：系统工程能力成熟度模型。</a:t>
            </a:r>
          </a:p>
          <a:p>
            <a:pPr>
              <a:lnSpc>
                <a:spcPct val="120000"/>
              </a:lnSpc>
            </a:pPr>
            <a:r>
              <a:rPr lang="zh-CN" altLang="en-US" b="1">
                <a:latin typeface="Times New Roman" panose="02020603050405020304" pitchFamily="18" charset="0"/>
              </a:rPr>
              <a:t> </a:t>
            </a:r>
            <a:r>
              <a:rPr lang="en-US" altLang="zh-CN" b="1">
                <a:latin typeface="Times New Roman" panose="02020603050405020304" pitchFamily="18" charset="0"/>
              </a:rPr>
              <a:t>SSE-CMM</a:t>
            </a:r>
            <a:r>
              <a:rPr lang="zh-CN" altLang="en-US" b="1">
                <a:latin typeface="Times New Roman" panose="02020603050405020304" pitchFamily="18" charset="0"/>
              </a:rPr>
              <a:t>：系统安全工程能力成熟度模型。</a:t>
            </a:r>
            <a:r>
              <a:rPr lang="zh-CN" altLang="en-US">
                <a:latin typeface="Times New Roman" panose="02020603050405020304" pitchFamily="18" charset="0"/>
              </a:rPr>
              <a:t> </a:t>
            </a:r>
          </a:p>
        </p:txBody>
      </p:sp>
    </p:spTree>
    <p:extLst>
      <p:ext uri="{BB962C8B-B14F-4D97-AF65-F5344CB8AC3E}">
        <p14:creationId xmlns:p14="http://schemas.microsoft.com/office/powerpoint/2010/main" val="2813190010"/>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idx="1"/>
          </p:nvPr>
        </p:nvSpPr>
        <p:spPr>
          <a:xfrm>
            <a:off x="1485900" y="342900"/>
            <a:ext cx="6172200" cy="4062651"/>
          </a:xfrm>
        </p:spPr>
        <p:txBody>
          <a:bodyPr/>
          <a:lstStyle/>
          <a:p>
            <a:r>
              <a:rPr lang="zh-CN" altLang="en-US" b="1">
                <a:latin typeface="Times New Roman" panose="02020603050405020304" pitchFamily="18" charset="0"/>
              </a:rPr>
              <a:t>能力成熟度模型的基本思想是，由于问题是由我们管理软件过程的方法不当引起的，所以新软件技术的运用并不会自动提高软件的生产率和质量。能力成熟度模型有助于软件开发机构建立一个有规律的、成熟的软件过程。</a:t>
            </a:r>
          </a:p>
          <a:p>
            <a:r>
              <a:rPr lang="zh-CN" altLang="en-US" b="1">
                <a:latin typeface="Times New Roman" panose="02020603050405020304" pitchFamily="18" charset="0"/>
              </a:rPr>
              <a:t>对软件过程的改进，是在完成一个又一个小的改进步骤基础上不断进行的渐进过程，而不是一蹴而就的彻底革命。</a:t>
            </a:r>
            <a:r>
              <a:rPr lang="en-US" altLang="zh-CN" b="1">
                <a:latin typeface="Times New Roman" panose="02020603050405020304" pitchFamily="18" charset="0"/>
              </a:rPr>
              <a:t>CMM</a:t>
            </a:r>
            <a:r>
              <a:rPr lang="zh-CN" altLang="en-US" b="1">
                <a:latin typeface="Times New Roman" panose="02020603050405020304" pitchFamily="18" charset="0"/>
              </a:rPr>
              <a:t>把软件过程从无序到有序的进化过程分成</a:t>
            </a:r>
            <a:r>
              <a:rPr lang="en-US" altLang="zh-CN" b="1">
                <a:latin typeface="Times New Roman" panose="02020603050405020304" pitchFamily="18" charset="0"/>
              </a:rPr>
              <a:t>5</a:t>
            </a:r>
            <a:r>
              <a:rPr lang="zh-CN" altLang="en-US" b="1">
                <a:latin typeface="Times New Roman" panose="02020603050405020304" pitchFamily="18" charset="0"/>
              </a:rPr>
              <a:t>个阶段，并把这些阶段排序，形成</a:t>
            </a:r>
            <a:r>
              <a:rPr lang="en-US" altLang="zh-CN" b="1">
                <a:latin typeface="Times New Roman" panose="02020603050405020304" pitchFamily="18" charset="0"/>
              </a:rPr>
              <a:t>5</a:t>
            </a:r>
            <a:r>
              <a:rPr lang="zh-CN" altLang="en-US" b="1">
                <a:latin typeface="Times New Roman" panose="02020603050405020304" pitchFamily="18" charset="0"/>
              </a:rPr>
              <a:t>个逐层提高的等级。</a:t>
            </a:r>
            <a:r>
              <a:rPr lang="zh-CN" altLang="en-US">
                <a:latin typeface="Times New Roman" panose="02020603050405020304" pitchFamily="18" charset="0"/>
              </a:rPr>
              <a:t> </a:t>
            </a:r>
          </a:p>
        </p:txBody>
      </p:sp>
    </p:spTree>
    <p:extLst>
      <p:ext uri="{BB962C8B-B14F-4D97-AF65-F5344CB8AC3E}">
        <p14:creationId xmlns:p14="http://schemas.microsoft.com/office/powerpoint/2010/main" val="1479565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idx="1"/>
          </p:nvPr>
        </p:nvSpPr>
        <p:spPr>
          <a:xfrm>
            <a:off x="1485900" y="342900"/>
            <a:ext cx="6172200" cy="2769989"/>
          </a:xfrm>
        </p:spPr>
        <p:txBody>
          <a:bodyPr/>
          <a:lstStyle/>
          <a:p>
            <a:pPr>
              <a:buFont typeface="Wingdings" panose="05000000000000000000" pitchFamily="2" charset="2"/>
              <a:buNone/>
            </a:pPr>
            <a:r>
              <a:rPr lang="en-US" altLang="zh-CN" b="1">
                <a:solidFill>
                  <a:schemeClr val="tx2"/>
                </a:solidFill>
                <a:latin typeface="Times New Roman" panose="02020603050405020304" pitchFamily="18" charset="0"/>
              </a:rPr>
              <a:t>CMM</a:t>
            </a:r>
            <a:r>
              <a:rPr lang="zh-CN" altLang="en-US" b="1">
                <a:solidFill>
                  <a:schemeClr val="tx2"/>
                </a:solidFill>
                <a:latin typeface="Times New Roman" panose="02020603050405020304" pitchFamily="18" charset="0"/>
              </a:rPr>
              <a:t>包括以下组成部分：</a:t>
            </a:r>
            <a:r>
              <a:rPr lang="zh-CN" altLang="en-US" b="1">
                <a:latin typeface="Times New Roman" panose="02020603050405020304" pitchFamily="18" charset="0"/>
              </a:rPr>
              <a:t></a:t>
            </a:r>
          </a:p>
          <a:p>
            <a:r>
              <a:rPr lang="zh-CN" altLang="en-US" b="1">
                <a:latin typeface="Times New Roman" panose="02020603050405020304" pitchFamily="18" charset="0"/>
              </a:rPr>
              <a:t>成熟度等级</a:t>
            </a:r>
            <a:r>
              <a:rPr lang="en-US" altLang="zh-CN" b="1">
                <a:latin typeface="Times New Roman" panose="02020603050405020304" pitchFamily="18" charset="0"/>
              </a:rPr>
              <a:t>(Maturity Levels) </a:t>
            </a:r>
            <a:r>
              <a:rPr lang="zh-CN" altLang="en-US" b="1">
                <a:latin typeface="Times New Roman" panose="02020603050405020304" pitchFamily="18" charset="0"/>
              </a:rPr>
              <a:t>；</a:t>
            </a:r>
          </a:p>
          <a:p>
            <a:r>
              <a:rPr lang="zh-CN" altLang="en-US" b="1">
                <a:latin typeface="Times New Roman" panose="02020603050405020304" pitchFamily="18" charset="0"/>
              </a:rPr>
              <a:t>过程能力</a:t>
            </a:r>
            <a:r>
              <a:rPr lang="en-US" altLang="zh-CN" b="1">
                <a:latin typeface="Times New Roman" panose="02020603050405020304" pitchFamily="18" charset="0"/>
              </a:rPr>
              <a:t>(Process Capability)</a:t>
            </a:r>
            <a:r>
              <a:rPr lang="zh-CN" altLang="en-US" b="1">
                <a:latin typeface="Times New Roman" panose="02020603050405020304" pitchFamily="18" charset="0"/>
              </a:rPr>
              <a:t>；</a:t>
            </a:r>
          </a:p>
          <a:p>
            <a:r>
              <a:rPr lang="zh-CN" altLang="en-US" b="1">
                <a:latin typeface="Times New Roman" panose="02020603050405020304" pitchFamily="18" charset="0"/>
              </a:rPr>
              <a:t>关键过程域</a:t>
            </a:r>
            <a:r>
              <a:rPr lang="en-US" altLang="zh-CN" b="1">
                <a:latin typeface="Times New Roman" panose="02020603050405020304" pitchFamily="18" charset="0"/>
              </a:rPr>
              <a:t>(Key Process Areas, KPA)</a:t>
            </a:r>
            <a:r>
              <a:rPr lang="zh-CN" altLang="en-US" b="1">
                <a:latin typeface="Times New Roman" panose="02020603050405020304" pitchFamily="18" charset="0"/>
              </a:rPr>
              <a:t>；</a:t>
            </a:r>
          </a:p>
          <a:p>
            <a:r>
              <a:rPr lang="zh-CN" altLang="en-US" b="1">
                <a:latin typeface="Times New Roman" panose="02020603050405020304" pitchFamily="18" charset="0"/>
              </a:rPr>
              <a:t>目标</a:t>
            </a:r>
            <a:r>
              <a:rPr lang="en-US" altLang="zh-CN" b="1">
                <a:latin typeface="Times New Roman" panose="02020603050405020304" pitchFamily="18" charset="0"/>
              </a:rPr>
              <a:t>(Goals)</a:t>
            </a:r>
            <a:r>
              <a:rPr lang="zh-CN" altLang="en-US" b="1">
                <a:latin typeface="Times New Roman" panose="02020603050405020304" pitchFamily="18" charset="0"/>
              </a:rPr>
              <a:t>；</a:t>
            </a:r>
          </a:p>
          <a:p>
            <a:r>
              <a:rPr lang="zh-CN" altLang="en-US" b="1">
                <a:latin typeface="Times New Roman" panose="02020603050405020304" pitchFamily="18" charset="0"/>
              </a:rPr>
              <a:t>公共特性</a:t>
            </a:r>
            <a:r>
              <a:rPr lang="en-US" altLang="zh-CN" b="1">
                <a:latin typeface="Times New Roman" panose="02020603050405020304" pitchFamily="18" charset="0"/>
              </a:rPr>
              <a:t>(Common Features)</a:t>
            </a:r>
            <a:r>
              <a:rPr lang="zh-CN" altLang="en-US" b="1">
                <a:latin typeface="Times New Roman" panose="02020603050405020304" pitchFamily="18" charset="0"/>
              </a:rPr>
              <a:t>；</a:t>
            </a:r>
          </a:p>
          <a:p>
            <a:r>
              <a:rPr lang="zh-CN" altLang="en-US" b="1">
                <a:latin typeface="Times New Roman" panose="02020603050405020304" pitchFamily="18" charset="0"/>
              </a:rPr>
              <a:t>关键实践</a:t>
            </a:r>
            <a:r>
              <a:rPr lang="en-US" altLang="zh-CN" b="1">
                <a:latin typeface="Times New Roman" panose="02020603050405020304" pitchFamily="18" charset="0"/>
              </a:rPr>
              <a:t>(Key Practices)</a:t>
            </a:r>
            <a:r>
              <a:rPr lang="zh-CN" altLang="en-US" b="1">
                <a:latin typeface="Times New Roman" panose="02020603050405020304" pitchFamily="18" charset="0"/>
              </a:rPr>
              <a:t>。</a:t>
            </a:r>
            <a:r>
              <a:rPr lang="zh-CN" altLang="en-US">
                <a:latin typeface="Times New Roman" panose="02020603050405020304" pitchFamily="18" charset="0"/>
              </a:rPr>
              <a:t> </a:t>
            </a:r>
          </a:p>
        </p:txBody>
      </p:sp>
    </p:spTree>
    <p:extLst>
      <p:ext uri="{BB962C8B-B14F-4D97-AF65-F5344CB8AC3E}">
        <p14:creationId xmlns:p14="http://schemas.microsoft.com/office/powerpoint/2010/main" val="2620831359"/>
      </p:ext>
    </p:extLst>
  </p:cSld>
  <p:clrMapOvr>
    <a:masterClrMapping/>
  </p:clrMapOvr>
  <p:transition>
    <p:fad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a:blip r:embed="rId2">
            <a:extLst>
              <a:ext uri="{28A0092B-C50C-407E-A947-70E740481C1C}">
                <a14:useLocalDpi xmlns:a14="http://schemas.microsoft.com/office/drawing/2010/main" val="0"/>
              </a:ext>
            </a:extLst>
          </a:blip>
          <a:srcRect b="14227"/>
          <a:stretch>
            <a:fillRect/>
          </a:stretch>
        </p:blipFill>
        <p:spPr bwMode="auto">
          <a:xfrm>
            <a:off x="1828800" y="400050"/>
            <a:ext cx="5486400" cy="37969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7539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idx="1"/>
          </p:nvPr>
        </p:nvSpPr>
        <p:spPr>
          <a:xfrm>
            <a:off x="1485900" y="250032"/>
            <a:ext cx="6172200" cy="4255294"/>
          </a:xfrm>
        </p:spPr>
        <p:txBody>
          <a:bodyPr/>
          <a:lstStyle/>
          <a:p>
            <a:pPr>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信息域特性</a:t>
            </a:r>
          </a:p>
          <a:p>
            <a:pPr>
              <a:buFont typeface="Wingdings" panose="05000000000000000000" pitchFamily="2" charset="2"/>
              <a:buNone/>
            </a:pPr>
            <a:r>
              <a:rPr lang="zh-CN" altLang="en-US" b="1">
                <a:latin typeface="Times New Roman" panose="02020603050405020304" pitchFamily="18" charset="0"/>
              </a:rPr>
              <a:t>功能点技术定义了信息域的</a:t>
            </a:r>
            <a:r>
              <a:rPr lang="en-US" altLang="zh-CN" b="1">
                <a:latin typeface="Times New Roman" panose="02020603050405020304" pitchFamily="18" charset="0"/>
              </a:rPr>
              <a:t>5</a:t>
            </a:r>
            <a:r>
              <a:rPr lang="zh-CN" altLang="en-US" b="1">
                <a:latin typeface="Times New Roman" panose="02020603050405020304" pitchFamily="18" charset="0"/>
              </a:rPr>
              <a:t>个特性：</a:t>
            </a:r>
          </a:p>
          <a:p>
            <a:r>
              <a:rPr lang="zh-CN" altLang="en-US" b="1">
                <a:latin typeface="Times New Roman" panose="02020603050405020304" pitchFamily="18" charset="0"/>
              </a:rPr>
              <a:t>输入项数</a:t>
            </a:r>
            <a:r>
              <a:rPr lang="en-US" altLang="zh-CN" b="1">
                <a:latin typeface="Times New Roman" panose="02020603050405020304" pitchFamily="18" charset="0"/>
              </a:rPr>
              <a:t>(Inp)</a:t>
            </a:r>
            <a:r>
              <a:rPr lang="zh-CN" altLang="en-US" b="1">
                <a:latin typeface="Times New Roman" panose="02020603050405020304" pitchFamily="18" charset="0"/>
              </a:rPr>
              <a:t>：用户向软件输入的项数，这些输入给软件提供面向应用的数据。</a:t>
            </a:r>
          </a:p>
          <a:p>
            <a:r>
              <a:rPr lang="zh-CN" altLang="en-US" b="1">
                <a:latin typeface="Times New Roman" panose="02020603050405020304" pitchFamily="18" charset="0"/>
              </a:rPr>
              <a:t>输出项数</a:t>
            </a:r>
            <a:r>
              <a:rPr lang="en-US" altLang="zh-CN" b="1">
                <a:latin typeface="Times New Roman" panose="02020603050405020304" pitchFamily="18" charset="0"/>
              </a:rPr>
              <a:t>(Out)</a:t>
            </a:r>
            <a:r>
              <a:rPr lang="zh-CN" altLang="en-US" b="1">
                <a:latin typeface="Times New Roman" panose="02020603050405020304" pitchFamily="18" charset="0"/>
              </a:rPr>
              <a:t>：软件向用户输出的项数，它们向用户提供面向应用的信息， </a:t>
            </a:r>
          </a:p>
          <a:p>
            <a:r>
              <a:rPr lang="zh-CN" altLang="en-US" b="1">
                <a:latin typeface="Times New Roman" panose="02020603050405020304" pitchFamily="18" charset="0"/>
              </a:rPr>
              <a:t>查询数</a:t>
            </a:r>
            <a:r>
              <a:rPr lang="en-US" altLang="zh-CN" b="1">
                <a:latin typeface="Times New Roman" panose="02020603050405020304" pitchFamily="18" charset="0"/>
              </a:rPr>
              <a:t>(Inq)</a:t>
            </a:r>
            <a:r>
              <a:rPr lang="zh-CN" altLang="en-US" b="1">
                <a:latin typeface="Times New Roman" panose="02020603050405020304" pitchFamily="18" charset="0"/>
              </a:rPr>
              <a:t>：查询即是一次联机输入，它导致软件以联机输出方式产生某种即时响应。</a:t>
            </a:r>
          </a:p>
          <a:p>
            <a:r>
              <a:rPr lang="zh-CN" altLang="en-US" b="1">
                <a:latin typeface="Times New Roman" panose="02020603050405020304" pitchFamily="18" charset="0"/>
              </a:rPr>
              <a:t>主文件数</a:t>
            </a:r>
            <a:r>
              <a:rPr lang="en-US" altLang="zh-CN" b="1">
                <a:latin typeface="Times New Roman" panose="02020603050405020304" pitchFamily="18" charset="0"/>
              </a:rPr>
              <a:t>(Maf)</a:t>
            </a:r>
            <a:r>
              <a:rPr lang="zh-CN" altLang="en-US" b="1">
                <a:latin typeface="Times New Roman" panose="02020603050405020304" pitchFamily="18" charset="0"/>
              </a:rPr>
              <a:t>：逻辑主文件的数目。</a:t>
            </a:r>
          </a:p>
          <a:p>
            <a:r>
              <a:rPr lang="zh-CN" altLang="en-US" b="1">
                <a:latin typeface="Times New Roman" panose="02020603050405020304" pitchFamily="18" charset="0"/>
              </a:rPr>
              <a:t>外部接口数</a:t>
            </a:r>
            <a:r>
              <a:rPr lang="en-US" altLang="zh-CN" b="1">
                <a:latin typeface="Times New Roman" panose="02020603050405020304" pitchFamily="18" charset="0"/>
              </a:rPr>
              <a:t>(Inf)</a:t>
            </a:r>
            <a:r>
              <a:rPr lang="zh-CN" altLang="en-US" b="1">
                <a:latin typeface="Times New Roman" panose="02020603050405020304" pitchFamily="18" charset="0"/>
              </a:rPr>
              <a:t>：机器可读的全部接口的数量，用这些接口把信息传送给另一个系统。</a:t>
            </a:r>
            <a:r>
              <a:rPr lang="zh-CN" altLang="en-US">
                <a:latin typeface="Times New Roman" panose="02020603050405020304" pitchFamily="18" charset="0"/>
              </a:rPr>
              <a:t> </a:t>
            </a:r>
          </a:p>
        </p:txBody>
      </p:sp>
    </p:spTree>
    <p:extLst>
      <p:ext uri="{BB962C8B-B14F-4D97-AF65-F5344CB8AC3E}">
        <p14:creationId xmlns:p14="http://schemas.microsoft.com/office/powerpoint/2010/main" val="3448533438"/>
      </p:ext>
    </p:extLst>
  </p:cSld>
  <p:clrMapOvr>
    <a:masterClrMapping/>
  </p:clrMapOvr>
  <p:transition>
    <p:fad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idx="1"/>
          </p:nvPr>
        </p:nvSpPr>
        <p:spPr>
          <a:xfrm>
            <a:off x="1485900" y="342900"/>
            <a:ext cx="6172200" cy="3545586"/>
          </a:xfrm>
        </p:spPr>
        <p:txBody>
          <a:bodyPr/>
          <a:lstStyle/>
          <a:p>
            <a:pPr>
              <a:buFont typeface="Wingdings" panose="05000000000000000000" pitchFamily="2" charset="2"/>
              <a:buNone/>
            </a:pPr>
            <a:r>
              <a:rPr lang="en-US" altLang="zh-CN" b="1">
                <a:solidFill>
                  <a:schemeClr val="tx2"/>
                </a:solidFill>
                <a:latin typeface="Times New Roman" panose="02020603050405020304" pitchFamily="18" charset="0"/>
              </a:rPr>
              <a:t>CMM</a:t>
            </a:r>
            <a:r>
              <a:rPr lang="zh-CN" altLang="en-US" b="1">
                <a:solidFill>
                  <a:schemeClr val="tx2"/>
                </a:solidFill>
                <a:latin typeface="Times New Roman" panose="02020603050405020304" pitchFamily="18" charset="0"/>
              </a:rPr>
              <a:t>的用途：</a:t>
            </a:r>
          </a:p>
          <a:p>
            <a:r>
              <a:rPr lang="zh-CN" altLang="en-US" b="1">
                <a:latin typeface="Times New Roman" panose="02020603050405020304" pitchFamily="18" charset="0"/>
              </a:rPr>
              <a:t>软件过程评估，借助</a:t>
            </a:r>
            <a:r>
              <a:rPr lang="en-US" altLang="zh-CN" b="1">
                <a:latin typeface="Times New Roman" panose="02020603050405020304" pitchFamily="18" charset="0"/>
              </a:rPr>
              <a:t>CMM</a:t>
            </a:r>
            <a:r>
              <a:rPr lang="zh-CN" altLang="en-US" b="1">
                <a:latin typeface="Times New Roman" panose="02020603050405020304" pitchFamily="18" charset="0"/>
              </a:rPr>
              <a:t>分析软件组织当前软件过程的状态，明确其强项和弱项</a:t>
            </a:r>
          </a:p>
          <a:p>
            <a:r>
              <a:rPr lang="zh-CN" altLang="en-US" b="1">
                <a:latin typeface="Times New Roman" panose="02020603050405020304" pitchFamily="18" charset="0"/>
              </a:rPr>
              <a:t>软件过程改进，软件开发组织用它来改进开发和维护软件的过程，根据评估结果，从低级逐极向更高级发展，制定软件过程改进的策略。 </a:t>
            </a:r>
          </a:p>
          <a:p>
            <a:r>
              <a:rPr lang="zh-CN" altLang="en-US" b="1">
                <a:latin typeface="Times New Roman" panose="02020603050405020304" pitchFamily="18" charset="0"/>
              </a:rPr>
              <a:t>软件能力评价，政府或商业企业用它来评价与一个特定的软件公司签订软件项目合同的风险。</a:t>
            </a:r>
            <a:r>
              <a:rPr lang="zh-CN" altLang="en-US">
                <a:latin typeface="Times New Roman" panose="02020603050405020304" pitchFamily="18" charset="0"/>
              </a:rPr>
              <a:t> </a:t>
            </a:r>
          </a:p>
        </p:txBody>
      </p:sp>
    </p:spTree>
    <p:extLst>
      <p:ext uri="{BB962C8B-B14F-4D97-AF65-F5344CB8AC3E}">
        <p14:creationId xmlns:p14="http://schemas.microsoft.com/office/powerpoint/2010/main" val="1586279198"/>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idx="1"/>
          </p:nvPr>
        </p:nvSpPr>
        <p:spPr>
          <a:xfrm>
            <a:off x="1485900" y="342900"/>
            <a:ext cx="6172200" cy="3139321"/>
          </a:xfrm>
        </p:spPr>
        <p:txBody>
          <a:bodyPr/>
          <a:lstStyle/>
          <a:p>
            <a:pPr>
              <a:buFont typeface="Wingdings" panose="05000000000000000000" pitchFamily="2" charset="2"/>
              <a:buNone/>
            </a:pPr>
            <a:r>
              <a:rPr lang="en-US" altLang="zh-CN" b="1">
                <a:latin typeface="Times New Roman" panose="02020603050405020304" pitchFamily="18" charset="0"/>
              </a:rPr>
              <a:t>1. </a:t>
            </a:r>
            <a:r>
              <a:rPr lang="zh-CN" altLang="en-US" b="1">
                <a:latin typeface="Times New Roman" panose="02020603050405020304" pitchFamily="18" charset="0"/>
              </a:rPr>
              <a:t>初始级</a:t>
            </a:r>
          </a:p>
          <a:p>
            <a:r>
              <a:rPr lang="zh-CN" altLang="en-US" b="1">
                <a:latin typeface="Times New Roman" panose="02020603050405020304" pitchFamily="18" charset="0"/>
              </a:rPr>
              <a:t>软件过程的特征是无序的，有时甚至是混乱的。几乎没有什么过程是经过定义的（即没有一个定型的过程模型），项目能否成功完全取决于开发人员的个人能力。</a:t>
            </a:r>
          </a:p>
          <a:p>
            <a:r>
              <a:rPr lang="zh-CN" altLang="en-US" b="1">
                <a:latin typeface="Times New Roman" panose="02020603050405020304" pitchFamily="18" charset="0"/>
              </a:rPr>
              <a:t>处于这个最低成熟度等级的软件机构，基本上没有健全的软件工程管理制度，其软件过程完全取决于项目组的人员配备，所以具有不可预测性，人员变了过程也随之改变。</a:t>
            </a:r>
          </a:p>
        </p:txBody>
      </p:sp>
    </p:spTree>
    <p:extLst>
      <p:ext uri="{BB962C8B-B14F-4D97-AF65-F5344CB8AC3E}">
        <p14:creationId xmlns:p14="http://schemas.microsoft.com/office/powerpoint/2010/main" val="1467963184"/>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idx="1"/>
          </p:nvPr>
        </p:nvSpPr>
        <p:spPr>
          <a:xfrm>
            <a:off x="1485900" y="342900"/>
            <a:ext cx="6172200" cy="4468916"/>
          </a:xfrm>
        </p:spPr>
        <p:txBody>
          <a:bodyPr/>
          <a:lstStyle/>
          <a:p>
            <a:pPr>
              <a:lnSpc>
                <a:spcPct val="90000"/>
              </a:lnSpc>
              <a:buFont typeface="Wingdings" panose="05000000000000000000" pitchFamily="2" charset="2"/>
              <a:buNone/>
            </a:pPr>
            <a:r>
              <a:rPr lang="en-US" altLang="zh-CN" b="1">
                <a:latin typeface="Times New Roman" panose="02020603050405020304" pitchFamily="18" charset="0"/>
              </a:rPr>
              <a:t>2. </a:t>
            </a:r>
            <a:r>
              <a:rPr lang="zh-CN" altLang="en-US" b="1">
                <a:latin typeface="Times New Roman" panose="02020603050405020304" pitchFamily="18" charset="0"/>
              </a:rPr>
              <a:t>可重复级</a:t>
            </a:r>
          </a:p>
          <a:p>
            <a:pPr>
              <a:lnSpc>
                <a:spcPct val="90000"/>
              </a:lnSpc>
            </a:pPr>
            <a:r>
              <a:rPr lang="zh-CN" altLang="en-US" b="1">
                <a:latin typeface="Times New Roman" panose="02020603050405020304" pitchFamily="18" charset="0"/>
              </a:rPr>
              <a:t>软件机构建立了基本的项目管理过程</a:t>
            </a:r>
            <a:r>
              <a:rPr lang="en-US" altLang="zh-CN" b="1">
                <a:latin typeface="Times New Roman" panose="02020603050405020304" pitchFamily="18" charset="0"/>
              </a:rPr>
              <a:t>(</a:t>
            </a:r>
            <a:r>
              <a:rPr lang="zh-CN" altLang="en-US" b="1">
                <a:latin typeface="Times New Roman" panose="02020603050405020304" pitchFamily="18" charset="0"/>
              </a:rPr>
              <a:t>过程模型</a:t>
            </a:r>
            <a:r>
              <a:rPr lang="en-US" altLang="zh-CN" b="1">
                <a:latin typeface="Times New Roman" panose="02020603050405020304" pitchFamily="18" charset="0"/>
              </a:rPr>
              <a:t>)</a:t>
            </a:r>
            <a:r>
              <a:rPr lang="zh-CN" altLang="en-US" b="1">
                <a:latin typeface="Times New Roman" panose="02020603050405020304" pitchFamily="18" charset="0"/>
              </a:rPr>
              <a:t>，可跟踪成本、进度、功能和质量。已经建立起必要的过程规范，对新项目的策划和管理过程是基于以前类似项目的实践经验，使得有类似应用经验的软件项目能够再次取得成功。</a:t>
            </a:r>
          </a:p>
          <a:p>
            <a:pPr>
              <a:lnSpc>
                <a:spcPct val="90000"/>
              </a:lnSpc>
            </a:pPr>
            <a:r>
              <a:rPr lang="zh-CN" altLang="en-US" b="1">
                <a:latin typeface="Times New Roman" panose="02020603050405020304" pitchFamily="18" charset="0"/>
              </a:rPr>
              <a:t>处于</a:t>
            </a:r>
            <a:r>
              <a:rPr lang="en-US" altLang="zh-CN" b="1">
                <a:latin typeface="Times New Roman" panose="02020603050405020304" pitchFamily="18" charset="0"/>
              </a:rPr>
              <a:t>2</a:t>
            </a:r>
            <a:r>
              <a:rPr lang="zh-CN" altLang="en-US" b="1">
                <a:latin typeface="Times New Roman" panose="02020603050405020304" pitchFamily="18" charset="0"/>
              </a:rPr>
              <a:t>级成熟度的软件机构的过程能力可以概括为，软件项目的策划和跟踪是稳定的，已经为一个有纪律的管理过程提供了可重复以前成功实践的项目环境。软件项目工程活动处于项目管理体系的有效控制之下，执行着基于以前项目的准则且合乎现实的计划。</a:t>
            </a:r>
            <a:r>
              <a:rPr lang="zh-CN" altLang="en-US">
                <a:latin typeface="Times New Roman" panose="02020603050405020304" pitchFamily="18" charset="0"/>
              </a:rPr>
              <a:t> </a:t>
            </a:r>
          </a:p>
        </p:txBody>
      </p:sp>
    </p:spTree>
    <p:extLst>
      <p:ext uri="{BB962C8B-B14F-4D97-AF65-F5344CB8AC3E}">
        <p14:creationId xmlns:p14="http://schemas.microsoft.com/office/powerpoint/2010/main" val="3521079999"/>
      </p:ext>
    </p:extLst>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p:cNvSpPr>
            <a:spLocks noGrp="1" noChangeArrowheads="1"/>
          </p:cNvSpPr>
          <p:nvPr>
            <p:ph idx="1"/>
          </p:nvPr>
        </p:nvSpPr>
        <p:spPr>
          <a:xfrm>
            <a:off x="1485900" y="342900"/>
            <a:ext cx="6172200" cy="4468916"/>
          </a:xfrm>
        </p:spPr>
        <p:txBody>
          <a:bodyPr/>
          <a:lstStyle/>
          <a:p>
            <a:pPr>
              <a:lnSpc>
                <a:spcPct val="90000"/>
              </a:lnSpc>
              <a:buFont typeface="Wingdings" panose="05000000000000000000" pitchFamily="2" charset="2"/>
              <a:buNone/>
            </a:pPr>
            <a:r>
              <a:rPr lang="en-US" altLang="zh-CN" b="1">
                <a:latin typeface="Times New Roman" panose="02020603050405020304" pitchFamily="18" charset="0"/>
              </a:rPr>
              <a:t>3. </a:t>
            </a:r>
            <a:r>
              <a:rPr lang="zh-CN" altLang="en-US" b="1">
                <a:latin typeface="Times New Roman" panose="02020603050405020304" pitchFamily="18" charset="0"/>
              </a:rPr>
              <a:t>已定义级</a:t>
            </a:r>
          </a:p>
          <a:p>
            <a:pPr>
              <a:lnSpc>
                <a:spcPct val="90000"/>
              </a:lnSpc>
            </a:pPr>
            <a:r>
              <a:rPr lang="zh-CN" altLang="en-US" b="1">
                <a:latin typeface="Times New Roman" panose="02020603050405020304" pitchFamily="18" charset="0"/>
              </a:rPr>
              <a:t>软件机构已经定义了完整的软件过程（过程模型），软件过程已经文档化和标准化。所有项目组都使用文档化的、经过批准的过程来开发和维护软件。这一级包含了第</a:t>
            </a:r>
            <a:r>
              <a:rPr lang="en-US" altLang="zh-CN" b="1">
                <a:latin typeface="Times New Roman" panose="02020603050405020304" pitchFamily="18" charset="0"/>
              </a:rPr>
              <a:t>2</a:t>
            </a:r>
            <a:r>
              <a:rPr lang="zh-CN" altLang="en-US" b="1">
                <a:latin typeface="Times New Roman" panose="02020603050405020304" pitchFamily="18" charset="0"/>
              </a:rPr>
              <a:t>级的全部特征。</a:t>
            </a:r>
          </a:p>
          <a:p>
            <a:pPr>
              <a:lnSpc>
                <a:spcPct val="90000"/>
              </a:lnSpc>
            </a:pPr>
            <a:r>
              <a:rPr lang="zh-CN" altLang="en-US" b="1">
                <a:latin typeface="Times New Roman" panose="02020603050405020304" pitchFamily="18" charset="0"/>
              </a:rPr>
              <a:t>处于</a:t>
            </a:r>
            <a:r>
              <a:rPr lang="en-US" altLang="zh-CN" b="1">
                <a:latin typeface="Times New Roman" panose="02020603050405020304" pitchFamily="18" charset="0"/>
              </a:rPr>
              <a:t>3</a:t>
            </a:r>
            <a:r>
              <a:rPr lang="zh-CN" altLang="en-US" b="1">
                <a:latin typeface="Times New Roman" panose="02020603050405020304" pitchFamily="18" charset="0"/>
              </a:rPr>
              <a:t>级成熟度的软件机构的过程能力可以概括为，无论是管理活动还是工程活动都是稳定的。软件开发的成本和进度以及产品的功能和质量都受到控制，而且软件产品的质量具有可追溯性。这种能力是基于在软件机构中对已定义的过程模型的活动、人员和职责都有共同的理解。</a:t>
            </a:r>
            <a:r>
              <a:rPr lang="zh-CN" altLang="en-US">
                <a:latin typeface="Times New Roman" panose="02020603050405020304" pitchFamily="18" charset="0"/>
              </a:rPr>
              <a:t> </a:t>
            </a:r>
          </a:p>
        </p:txBody>
      </p:sp>
    </p:spTree>
    <p:extLst>
      <p:ext uri="{BB962C8B-B14F-4D97-AF65-F5344CB8AC3E}">
        <p14:creationId xmlns:p14="http://schemas.microsoft.com/office/powerpoint/2010/main" val="3174486868"/>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idx="1"/>
          </p:nvPr>
        </p:nvSpPr>
        <p:spPr>
          <a:xfrm>
            <a:off x="1485900" y="342900"/>
            <a:ext cx="6172200" cy="3360920"/>
          </a:xfrm>
        </p:spPr>
        <p:txBody>
          <a:bodyPr/>
          <a:lstStyle/>
          <a:p>
            <a:pPr>
              <a:lnSpc>
                <a:spcPct val="90000"/>
              </a:lnSpc>
              <a:buFont typeface="Wingdings" panose="05000000000000000000" pitchFamily="2" charset="2"/>
              <a:buNone/>
            </a:pPr>
            <a:r>
              <a:rPr lang="en-US" altLang="zh-CN" sz="1950" b="1">
                <a:latin typeface="Times New Roman" panose="02020603050405020304" pitchFamily="18" charset="0"/>
              </a:rPr>
              <a:t>4. </a:t>
            </a:r>
            <a:r>
              <a:rPr lang="zh-CN" altLang="en-US" sz="1950" b="1">
                <a:latin typeface="Times New Roman" panose="02020603050405020304" pitchFamily="18" charset="0"/>
              </a:rPr>
              <a:t>已管理级</a:t>
            </a:r>
          </a:p>
          <a:p>
            <a:pPr>
              <a:lnSpc>
                <a:spcPct val="90000"/>
              </a:lnSpc>
            </a:pPr>
            <a:r>
              <a:rPr lang="zh-CN" altLang="en-US" sz="1950" b="1">
                <a:latin typeface="Times New Roman" panose="02020603050405020304" pitchFamily="18" charset="0"/>
              </a:rPr>
              <a:t>软件机构对软件过程（过程模型和过程实例）和软件产品都建立了定量的质量目标，所有项目的重要的过程活动都是可度量的。该软件机构收集了过程度量和产品度量的方法并加以运用，可以定量地了解和控制软件过程和软件产品，并为评定项目的过程质量和产品质量奠定了基础。这一级包含了第</a:t>
            </a:r>
            <a:r>
              <a:rPr lang="en-US" altLang="zh-CN" sz="1950" b="1">
                <a:latin typeface="Times New Roman" panose="02020603050405020304" pitchFamily="18" charset="0"/>
              </a:rPr>
              <a:t>3</a:t>
            </a:r>
            <a:r>
              <a:rPr lang="zh-CN" altLang="en-US" sz="1950" b="1">
                <a:latin typeface="Times New Roman" panose="02020603050405020304" pitchFamily="18" charset="0"/>
              </a:rPr>
              <a:t>级的全部特征。</a:t>
            </a:r>
          </a:p>
          <a:p>
            <a:pPr>
              <a:lnSpc>
                <a:spcPct val="90000"/>
              </a:lnSpc>
            </a:pPr>
            <a:r>
              <a:rPr lang="zh-CN" altLang="en-US" sz="1950" b="1">
                <a:latin typeface="Times New Roman" panose="02020603050405020304" pitchFamily="18" charset="0"/>
              </a:rPr>
              <a:t>处于</a:t>
            </a:r>
            <a:r>
              <a:rPr lang="en-US" altLang="zh-CN" sz="1950" b="1">
                <a:latin typeface="Times New Roman" panose="02020603050405020304" pitchFamily="18" charset="0"/>
              </a:rPr>
              <a:t>4</a:t>
            </a:r>
            <a:r>
              <a:rPr lang="zh-CN" altLang="en-US" sz="1950" b="1">
                <a:latin typeface="Times New Roman" panose="02020603050405020304" pitchFamily="18" charset="0"/>
              </a:rPr>
              <a:t>级成熟度的软件机构的过程能力可以概括为，软件过程是可度量的，软件过程在可度量的范围内运行。这一级的过程能力允许软件机构在定量的范围内预测过程和产品质量趋势，在发生偏离时可以及时采取措施予以纠正，并且可以预期软件产品是高质量的。</a:t>
            </a:r>
            <a:r>
              <a:rPr lang="zh-CN" altLang="en-US" sz="1950">
                <a:latin typeface="Times New Roman" panose="02020603050405020304" pitchFamily="18" charset="0"/>
              </a:rPr>
              <a:t> </a:t>
            </a:r>
          </a:p>
        </p:txBody>
      </p:sp>
    </p:spTree>
    <p:extLst>
      <p:ext uri="{BB962C8B-B14F-4D97-AF65-F5344CB8AC3E}">
        <p14:creationId xmlns:p14="http://schemas.microsoft.com/office/powerpoint/2010/main" val="4228380907"/>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idx="1"/>
          </p:nvPr>
        </p:nvSpPr>
        <p:spPr>
          <a:xfrm>
            <a:off x="1485900" y="342900"/>
            <a:ext cx="6172200" cy="3901068"/>
          </a:xfrm>
        </p:spPr>
        <p:txBody>
          <a:bodyPr/>
          <a:lstStyle/>
          <a:p>
            <a:pPr>
              <a:lnSpc>
                <a:spcPct val="90000"/>
              </a:lnSpc>
              <a:buFont typeface="Wingdings" panose="05000000000000000000" pitchFamily="2" charset="2"/>
              <a:buNone/>
            </a:pPr>
            <a:r>
              <a:rPr lang="en-US" altLang="zh-CN" sz="1950" b="1">
                <a:latin typeface="Times New Roman" panose="02020603050405020304" pitchFamily="18" charset="0"/>
              </a:rPr>
              <a:t>5. </a:t>
            </a:r>
            <a:r>
              <a:rPr lang="zh-CN" altLang="en-US" sz="1950" b="1">
                <a:latin typeface="Times New Roman" panose="02020603050405020304" pitchFamily="18" charset="0"/>
              </a:rPr>
              <a:t>优化级</a:t>
            </a:r>
          </a:p>
          <a:p>
            <a:pPr>
              <a:lnSpc>
                <a:spcPct val="90000"/>
              </a:lnSpc>
            </a:pPr>
            <a:r>
              <a:rPr lang="zh-CN" altLang="en-US" sz="1950" b="1">
                <a:latin typeface="Times New Roman" panose="02020603050405020304" pitchFamily="18" charset="0"/>
              </a:rPr>
              <a:t>软件机构集中精力持续不断地改进软件过程。这一级的软件机构是一个以防止出现缺陷为目标的机构，它有能力识别软件过程要素的薄弱环节，并有足够的手段改进它们。在这样的机构中，可以获得关于软件过程有效性的统计数据，利用这些数据可以对新技术进行成本</a:t>
            </a:r>
            <a:r>
              <a:rPr lang="en-US" altLang="zh-CN" sz="1950" b="1">
                <a:latin typeface="Times New Roman" panose="02020603050405020304" pitchFamily="18" charset="0"/>
              </a:rPr>
              <a:t>/</a:t>
            </a:r>
            <a:r>
              <a:rPr lang="zh-CN" altLang="en-US" sz="1950" b="1">
                <a:latin typeface="Times New Roman" panose="02020603050405020304" pitchFamily="18" charset="0"/>
              </a:rPr>
              <a:t>效益分析，并可以优化出在软件工程实践中能够采用的最佳新技术。这一级包含了第</a:t>
            </a:r>
            <a:r>
              <a:rPr lang="en-US" altLang="zh-CN" sz="1950" b="1">
                <a:latin typeface="Times New Roman" panose="02020603050405020304" pitchFamily="18" charset="0"/>
              </a:rPr>
              <a:t>4</a:t>
            </a:r>
            <a:r>
              <a:rPr lang="zh-CN" altLang="en-US" sz="1950" b="1">
                <a:latin typeface="Times New Roman" panose="02020603050405020304" pitchFamily="18" charset="0"/>
              </a:rPr>
              <a:t>级的全部特征。</a:t>
            </a:r>
          </a:p>
          <a:p>
            <a:pPr>
              <a:lnSpc>
                <a:spcPct val="90000"/>
              </a:lnSpc>
            </a:pPr>
            <a:r>
              <a:rPr lang="zh-CN" altLang="en-US" sz="1950" b="1">
                <a:latin typeface="Times New Roman" panose="02020603050405020304" pitchFamily="18" charset="0"/>
              </a:rPr>
              <a:t>处于</a:t>
            </a:r>
            <a:r>
              <a:rPr lang="en-US" altLang="zh-CN" sz="1950" b="1">
                <a:latin typeface="Times New Roman" panose="02020603050405020304" pitchFamily="18" charset="0"/>
              </a:rPr>
              <a:t>5</a:t>
            </a:r>
            <a:r>
              <a:rPr lang="zh-CN" altLang="en-US" sz="1950" b="1">
                <a:latin typeface="Times New Roman" panose="02020603050405020304" pitchFamily="18" charset="0"/>
              </a:rPr>
              <a:t>级成熟度的软件机构的过程能力可以概括为，软件过程是可优化的。这一级的软件机构能够持续不断地改进其过程能力，既对现行的过程实例不断地改进和优化，又借助于所采用的新技术和新方法来实现未来的过程改进。</a:t>
            </a:r>
            <a:r>
              <a:rPr lang="zh-CN" altLang="en-US" sz="1950">
                <a:latin typeface="Times New Roman" panose="02020603050405020304" pitchFamily="18" charset="0"/>
              </a:rPr>
              <a:t> </a:t>
            </a:r>
          </a:p>
        </p:txBody>
      </p:sp>
    </p:spTree>
    <p:extLst>
      <p:ext uri="{BB962C8B-B14F-4D97-AF65-F5344CB8AC3E}">
        <p14:creationId xmlns:p14="http://schemas.microsoft.com/office/powerpoint/2010/main" val="2214302395"/>
      </p:ext>
    </p:extLst>
  </p:cSld>
  <p:clrMapOvr>
    <a:masterClrMapping/>
  </p:clrMapOvr>
  <p:transition>
    <p:fad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idx="1"/>
          </p:nvPr>
        </p:nvSpPr>
        <p:spPr>
          <a:xfrm>
            <a:off x="1485900" y="342900"/>
            <a:ext cx="6172200" cy="3661002"/>
          </a:xfrm>
        </p:spPr>
        <p:txBody>
          <a:bodyPr/>
          <a:lstStyle/>
          <a:p>
            <a:pPr>
              <a:lnSpc>
                <a:spcPct val="110000"/>
              </a:lnSpc>
            </a:pPr>
            <a:r>
              <a:rPr lang="zh-CN" altLang="en-US" b="1">
                <a:latin typeface="Times New Roman" panose="02020603050405020304" pitchFamily="18" charset="0"/>
              </a:rPr>
              <a:t>到</a:t>
            </a:r>
            <a:r>
              <a:rPr lang="en-US" altLang="zh-CN" b="1">
                <a:latin typeface="Times New Roman" panose="02020603050405020304" pitchFamily="18" charset="0"/>
              </a:rPr>
              <a:t>1998</a:t>
            </a:r>
            <a:r>
              <a:rPr lang="zh-CN" altLang="en-US" b="1">
                <a:latin typeface="Times New Roman" panose="02020603050405020304" pitchFamily="18" charset="0"/>
              </a:rPr>
              <a:t>年为止，全球已有近万家软件开发机构通过</a:t>
            </a:r>
            <a:r>
              <a:rPr lang="en-US" altLang="zh-CN" b="1">
                <a:latin typeface="Times New Roman" panose="02020603050405020304" pitchFamily="18" charset="0"/>
              </a:rPr>
              <a:t>CMM</a:t>
            </a:r>
            <a:r>
              <a:rPr lang="zh-CN" altLang="en-US" b="1">
                <a:latin typeface="Times New Roman" panose="02020603050405020304" pitchFamily="18" charset="0"/>
              </a:rPr>
              <a:t>评估，其中绝大多数还处在</a:t>
            </a:r>
            <a:r>
              <a:rPr lang="en-US" altLang="zh-CN" b="1">
                <a:latin typeface="Times New Roman" panose="02020603050405020304" pitchFamily="18" charset="0"/>
              </a:rPr>
              <a:t>2</a:t>
            </a:r>
            <a:r>
              <a:rPr lang="zh-CN" altLang="en-US" b="1">
                <a:latin typeface="Times New Roman" panose="02020603050405020304" pitchFamily="18" charset="0"/>
              </a:rPr>
              <a:t>级，达到</a:t>
            </a:r>
            <a:r>
              <a:rPr lang="en-US" altLang="zh-CN" b="1">
                <a:latin typeface="Times New Roman" panose="02020603050405020304" pitchFamily="18" charset="0"/>
              </a:rPr>
              <a:t>3</a:t>
            </a:r>
            <a:r>
              <a:rPr lang="zh-CN" altLang="en-US" b="1">
                <a:latin typeface="Times New Roman" panose="02020603050405020304" pitchFamily="18" charset="0"/>
              </a:rPr>
              <a:t>级的只占</a:t>
            </a:r>
            <a:r>
              <a:rPr lang="en-US" altLang="zh-CN" b="1">
                <a:latin typeface="Times New Roman" panose="02020603050405020304" pitchFamily="18" charset="0"/>
              </a:rPr>
              <a:t>17%</a:t>
            </a:r>
            <a:r>
              <a:rPr lang="zh-CN" altLang="en-US" b="1">
                <a:latin typeface="Times New Roman" panose="02020603050405020304" pitchFamily="18" charset="0"/>
              </a:rPr>
              <a:t>；而到</a:t>
            </a:r>
            <a:r>
              <a:rPr lang="en-US" altLang="zh-CN" b="1">
                <a:latin typeface="Times New Roman" panose="02020603050405020304" pitchFamily="18" charset="0"/>
              </a:rPr>
              <a:t>1999</a:t>
            </a:r>
            <a:r>
              <a:rPr lang="zh-CN" altLang="en-US" b="1">
                <a:latin typeface="Times New Roman" panose="02020603050405020304" pitchFamily="18" charset="0"/>
              </a:rPr>
              <a:t>年初达到</a:t>
            </a:r>
            <a:r>
              <a:rPr lang="en-US" altLang="zh-CN" b="1">
                <a:latin typeface="Times New Roman" panose="02020603050405020304" pitchFamily="18" charset="0"/>
              </a:rPr>
              <a:t>5</a:t>
            </a:r>
            <a:r>
              <a:rPr lang="zh-CN" altLang="en-US" b="1">
                <a:latin typeface="Times New Roman" panose="02020603050405020304" pitchFamily="18" charset="0"/>
              </a:rPr>
              <a:t>级的只有</a:t>
            </a:r>
            <a:r>
              <a:rPr lang="en-US" altLang="zh-CN" b="1">
                <a:latin typeface="Times New Roman" panose="02020603050405020304" pitchFamily="18" charset="0"/>
              </a:rPr>
              <a:t>6</a:t>
            </a:r>
            <a:r>
              <a:rPr lang="zh-CN" altLang="en-US" b="1">
                <a:latin typeface="Times New Roman" panose="02020603050405020304" pitchFamily="18" charset="0"/>
              </a:rPr>
              <a:t>家机构，美国占</a:t>
            </a:r>
            <a:r>
              <a:rPr lang="en-US" altLang="zh-CN" b="1">
                <a:latin typeface="Times New Roman" panose="02020603050405020304" pitchFamily="18" charset="0"/>
              </a:rPr>
              <a:t>4</a:t>
            </a:r>
            <a:r>
              <a:rPr lang="zh-CN" altLang="en-US" b="1">
                <a:latin typeface="Times New Roman" panose="02020603050405020304" pitchFamily="18" charset="0"/>
              </a:rPr>
              <a:t>家，它们是：</a:t>
            </a:r>
          </a:p>
          <a:p>
            <a:pPr lvl="1">
              <a:lnSpc>
                <a:spcPct val="110000"/>
              </a:lnSpc>
            </a:pPr>
            <a:r>
              <a:rPr lang="zh-CN" altLang="en-US" b="1">
                <a:latin typeface="Times New Roman" panose="02020603050405020304" pitchFamily="18" charset="0"/>
              </a:rPr>
              <a:t>美国洛克希德马丁公司为美国国防部开发防御软件的部门；</a:t>
            </a:r>
          </a:p>
          <a:p>
            <a:pPr lvl="1">
              <a:lnSpc>
                <a:spcPct val="110000"/>
              </a:lnSpc>
            </a:pPr>
            <a:r>
              <a:rPr lang="zh-CN" altLang="en-US" b="1">
                <a:latin typeface="Times New Roman" panose="02020603050405020304" pitchFamily="18" charset="0"/>
              </a:rPr>
              <a:t>美国波音公司航天飞机部门；</a:t>
            </a:r>
          </a:p>
          <a:p>
            <a:pPr lvl="1">
              <a:lnSpc>
                <a:spcPct val="110000"/>
              </a:lnSpc>
            </a:pPr>
            <a:r>
              <a:rPr lang="en-US" altLang="zh-CN" b="1">
                <a:latin typeface="Times New Roman" panose="02020603050405020304" pitchFamily="18" charset="0"/>
              </a:rPr>
              <a:t>IBM</a:t>
            </a:r>
            <a:r>
              <a:rPr lang="zh-CN" altLang="en-US" b="1">
                <a:latin typeface="Times New Roman" panose="02020603050405020304" pitchFamily="18" charset="0"/>
              </a:rPr>
              <a:t>的联邦航天飞机系统部门；</a:t>
            </a:r>
          </a:p>
          <a:p>
            <a:pPr lvl="1">
              <a:lnSpc>
                <a:spcPct val="110000"/>
              </a:lnSpc>
            </a:pPr>
            <a:r>
              <a:rPr lang="zh-CN" altLang="en-US" b="1">
                <a:latin typeface="Times New Roman" panose="02020603050405020304" pitchFamily="18" charset="0"/>
              </a:rPr>
              <a:t>美国空军逻辑中心。 </a:t>
            </a:r>
          </a:p>
        </p:txBody>
      </p:sp>
    </p:spTree>
    <p:extLst>
      <p:ext uri="{BB962C8B-B14F-4D97-AF65-F5344CB8AC3E}">
        <p14:creationId xmlns:p14="http://schemas.microsoft.com/office/powerpoint/2010/main" val="382965368"/>
      </p:ext>
    </p:extLst>
  </p:cSld>
  <p:clrMapOvr>
    <a:masterClrMapping/>
  </p:clrMapOvr>
  <p:transition>
    <p:fade/>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idx="1"/>
          </p:nvPr>
        </p:nvSpPr>
        <p:spPr>
          <a:xfrm>
            <a:off x="1485900" y="342900"/>
            <a:ext cx="6172200" cy="2880660"/>
          </a:xfrm>
        </p:spPr>
        <p:txBody>
          <a:bodyPr/>
          <a:lstStyle/>
          <a:p>
            <a:pPr>
              <a:lnSpc>
                <a:spcPct val="120000"/>
              </a:lnSpc>
            </a:pPr>
            <a:r>
              <a:rPr lang="en-US" altLang="zh-CN" sz="1575" b="1" dirty="0">
                <a:latin typeface="Times New Roman" panose="02020603050405020304" pitchFamily="18" charset="0"/>
              </a:rPr>
              <a:t>1999</a:t>
            </a:r>
            <a:r>
              <a:rPr lang="zh-CN" altLang="en-US" sz="1575" b="1" dirty="0">
                <a:latin typeface="Times New Roman" panose="02020603050405020304" pitchFamily="18" charset="0"/>
              </a:rPr>
              <a:t>年，中国第一家企业</a:t>
            </a:r>
            <a:r>
              <a:rPr lang="en-US" altLang="zh-CN" sz="1575" b="1" dirty="0">
                <a:latin typeface="Times New Roman" panose="02020603050405020304" pitchFamily="18" charset="0"/>
              </a:rPr>
              <a:t>——IBM</a:t>
            </a:r>
            <a:r>
              <a:rPr lang="zh-CN" altLang="en-US" sz="1575" b="1" dirty="0">
                <a:latin typeface="Times New Roman" panose="02020603050405020304" pitchFamily="18" charset="0"/>
              </a:rPr>
              <a:t>与清华大学合资的鼎鑫信息技术有限公司通过</a:t>
            </a:r>
            <a:r>
              <a:rPr lang="en-US" altLang="zh-CN" sz="1575" b="1" dirty="0">
                <a:latin typeface="Times New Roman" panose="02020603050405020304" pitchFamily="18" charset="0"/>
              </a:rPr>
              <a:t>CMM2</a:t>
            </a:r>
            <a:r>
              <a:rPr lang="zh-CN" altLang="en-US" sz="1575" b="1" dirty="0">
                <a:latin typeface="Times New Roman" panose="02020603050405020304" pitchFamily="18" charset="0"/>
              </a:rPr>
              <a:t>级评估。</a:t>
            </a:r>
          </a:p>
          <a:p>
            <a:pPr>
              <a:lnSpc>
                <a:spcPct val="120000"/>
              </a:lnSpc>
            </a:pPr>
            <a:r>
              <a:rPr lang="en-US" altLang="zh-CN" sz="1575" b="1" dirty="0">
                <a:latin typeface="Times New Roman" panose="02020603050405020304" pitchFamily="18" charset="0"/>
              </a:rPr>
              <a:t>2000</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10</a:t>
            </a:r>
            <a:r>
              <a:rPr lang="zh-CN" altLang="en-US" sz="1575" b="1" dirty="0">
                <a:latin typeface="Times New Roman" panose="02020603050405020304" pitchFamily="18" charset="0"/>
              </a:rPr>
              <a:t>月，摩托罗拉中国软件中心通过了</a:t>
            </a:r>
            <a:r>
              <a:rPr lang="en-US" altLang="zh-CN" sz="1575" b="1" dirty="0">
                <a:latin typeface="Times New Roman" panose="02020603050405020304" pitchFamily="18" charset="0"/>
              </a:rPr>
              <a:t>CMM5</a:t>
            </a:r>
            <a:r>
              <a:rPr lang="zh-CN" altLang="en-US" sz="1575" b="1" dirty="0">
                <a:latin typeface="Times New Roman" panose="02020603050405020304" pitchFamily="18" charset="0"/>
              </a:rPr>
              <a:t>级评估。</a:t>
            </a:r>
          </a:p>
          <a:p>
            <a:pPr>
              <a:lnSpc>
                <a:spcPct val="120000"/>
              </a:lnSpc>
            </a:pPr>
            <a:r>
              <a:rPr lang="en-US" altLang="zh-CN" sz="1575" b="1" dirty="0">
                <a:latin typeface="Times New Roman" panose="02020603050405020304" pitchFamily="18" charset="0"/>
              </a:rPr>
              <a:t>2001</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2</a:t>
            </a:r>
            <a:r>
              <a:rPr lang="zh-CN" altLang="en-US" sz="1575" b="1" dirty="0">
                <a:latin typeface="Times New Roman" panose="02020603050405020304" pitchFamily="18" charset="0"/>
              </a:rPr>
              <a:t>月</a:t>
            </a:r>
            <a:r>
              <a:rPr lang="en-US" altLang="zh-CN" sz="1575" b="1" dirty="0">
                <a:latin typeface="Times New Roman" panose="02020603050405020304" pitchFamily="18" charset="0"/>
              </a:rPr>
              <a:t>21</a:t>
            </a:r>
            <a:r>
              <a:rPr lang="zh-CN" altLang="en-US" sz="1575" b="1" dirty="0">
                <a:latin typeface="Times New Roman" panose="02020603050405020304" pitchFamily="18" charset="0"/>
              </a:rPr>
              <a:t>日，联想软件公司通过</a:t>
            </a:r>
            <a:r>
              <a:rPr lang="en-US" altLang="zh-CN" sz="1575" b="1" dirty="0">
                <a:latin typeface="Times New Roman" panose="02020603050405020304" pitchFamily="18" charset="0"/>
              </a:rPr>
              <a:t>CMM2</a:t>
            </a:r>
            <a:r>
              <a:rPr lang="zh-CN" altLang="en-US" sz="1575" b="1" dirty="0">
                <a:latin typeface="Times New Roman" panose="02020603050405020304" pitchFamily="18" charset="0"/>
              </a:rPr>
              <a:t>级评估。</a:t>
            </a:r>
          </a:p>
          <a:p>
            <a:pPr>
              <a:lnSpc>
                <a:spcPct val="120000"/>
              </a:lnSpc>
            </a:pPr>
            <a:r>
              <a:rPr lang="en-US" altLang="zh-CN" sz="1575" b="1" dirty="0">
                <a:latin typeface="Times New Roman" panose="02020603050405020304" pitchFamily="18" charset="0"/>
              </a:rPr>
              <a:t>2000</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9</a:t>
            </a:r>
            <a:r>
              <a:rPr lang="zh-CN" altLang="en-US" sz="1575" b="1" dirty="0">
                <a:latin typeface="Times New Roman" panose="02020603050405020304" pitchFamily="18" charset="0"/>
              </a:rPr>
              <a:t>月、</a:t>
            </a:r>
            <a:r>
              <a:rPr lang="en-US" altLang="zh-CN" sz="1575" b="1" dirty="0">
                <a:latin typeface="Times New Roman" panose="02020603050405020304" pitchFamily="18" charset="0"/>
              </a:rPr>
              <a:t>2001</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6</a:t>
            </a:r>
            <a:r>
              <a:rPr lang="zh-CN" altLang="en-US" sz="1575" b="1" dirty="0">
                <a:latin typeface="Times New Roman" panose="02020603050405020304" pitchFamily="18" charset="0"/>
              </a:rPr>
              <a:t>月和</a:t>
            </a:r>
            <a:r>
              <a:rPr lang="en-US" altLang="zh-CN" sz="1575" b="1" dirty="0">
                <a:latin typeface="Times New Roman" panose="02020603050405020304" pitchFamily="18" charset="0"/>
              </a:rPr>
              <a:t>2002</a:t>
            </a:r>
            <a:r>
              <a:rPr lang="zh-CN" altLang="en-US" sz="1575" b="1" dirty="0">
                <a:latin typeface="Times New Roman" panose="02020603050405020304" pitchFamily="18" charset="0"/>
              </a:rPr>
              <a:t>年的</a:t>
            </a:r>
            <a:r>
              <a:rPr lang="en-US" altLang="zh-CN" sz="1575" b="1" dirty="0">
                <a:latin typeface="Times New Roman" panose="02020603050405020304" pitchFamily="18" charset="0"/>
              </a:rPr>
              <a:t>12</a:t>
            </a:r>
            <a:r>
              <a:rPr lang="zh-CN" altLang="en-US" sz="1575" b="1" dirty="0">
                <a:latin typeface="Times New Roman" panose="02020603050405020304" pitchFamily="18" charset="0"/>
              </a:rPr>
              <a:t>月，东软股份相继通过</a:t>
            </a:r>
            <a:r>
              <a:rPr lang="en-US" altLang="zh-CN" sz="1575" b="1" dirty="0">
                <a:latin typeface="Times New Roman" panose="02020603050405020304" pitchFamily="18" charset="0"/>
              </a:rPr>
              <a:t>CMM2</a:t>
            </a:r>
            <a:r>
              <a:rPr lang="zh-CN" altLang="en-US" sz="1575" b="1" dirty="0">
                <a:latin typeface="Times New Roman" panose="02020603050405020304" pitchFamily="18" charset="0"/>
              </a:rPr>
              <a:t>、</a:t>
            </a:r>
            <a:r>
              <a:rPr lang="en-US" altLang="zh-CN" sz="1575" b="1" dirty="0">
                <a:latin typeface="Times New Roman" panose="02020603050405020304" pitchFamily="18" charset="0"/>
              </a:rPr>
              <a:t>3</a:t>
            </a:r>
            <a:r>
              <a:rPr lang="zh-CN" altLang="en-US" sz="1575" b="1" dirty="0">
                <a:latin typeface="Times New Roman" panose="02020603050405020304" pitchFamily="18" charset="0"/>
              </a:rPr>
              <a:t>和</a:t>
            </a:r>
            <a:r>
              <a:rPr lang="en-US" altLang="zh-CN" sz="1575" b="1" dirty="0">
                <a:latin typeface="Times New Roman" panose="02020603050405020304" pitchFamily="18" charset="0"/>
              </a:rPr>
              <a:t>5</a:t>
            </a:r>
            <a:r>
              <a:rPr lang="zh-CN" altLang="en-US" sz="1575" b="1" dirty="0">
                <a:latin typeface="Times New Roman" panose="02020603050405020304" pitchFamily="18" charset="0"/>
              </a:rPr>
              <a:t>级评估，成为第一个通过</a:t>
            </a:r>
            <a:r>
              <a:rPr lang="en-US" altLang="zh-CN" sz="1575" b="1" dirty="0">
                <a:latin typeface="Times New Roman" panose="02020603050405020304" pitchFamily="18" charset="0"/>
              </a:rPr>
              <a:t>CMM5</a:t>
            </a:r>
            <a:r>
              <a:rPr lang="zh-CN" altLang="en-US" sz="1575" b="1" dirty="0">
                <a:latin typeface="Times New Roman" panose="02020603050405020304" pitchFamily="18" charset="0"/>
              </a:rPr>
              <a:t>级的中国的软件企业。</a:t>
            </a:r>
          </a:p>
          <a:p>
            <a:pPr>
              <a:lnSpc>
                <a:spcPct val="120000"/>
              </a:lnSpc>
            </a:pPr>
            <a:r>
              <a:rPr lang="en-US" altLang="zh-CN" sz="1575" b="1" dirty="0">
                <a:latin typeface="Times New Roman" panose="02020603050405020304" pitchFamily="18" charset="0"/>
              </a:rPr>
              <a:t>2003</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3</a:t>
            </a:r>
            <a:r>
              <a:rPr lang="zh-CN" altLang="en-US" sz="1575" b="1" dirty="0">
                <a:latin typeface="Times New Roman" panose="02020603050405020304" pitchFamily="18" charset="0"/>
              </a:rPr>
              <a:t>月，大连海辉科技股份有限公司通过</a:t>
            </a:r>
            <a:r>
              <a:rPr lang="en-US" altLang="zh-CN" sz="1575" b="1" dirty="0">
                <a:latin typeface="Times New Roman" panose="02020603050405020304" pitchFamily="18" charset="0"/>
              </a:rPr>
              <a:t>CMM5</a:t>
            </a:r>
            <a:r>
              <a:rPr lang="zh-CN" altLang="en-US" sz="1575" b="1" dirty="0">
                <a:latin typeface="Times New Roman" panose="02020603050405020304" pitchFamily="18" charset="0"/>
              </a:rPr>
              <a:t>级。</a:t>
            </a:r>
          </a:p>
          <a:p>
            <a:pPr>
              <a:lnSpc>
                <a:spcPct val="120000"/>
              </a:lnSpc>
            </a:pPr>
            <a:r>
              <a:rPr lang="en-US" altLang="zh-CN" sz="1575" b="1" dirty="0">
                <a:latin typeface="Times New Roman" panose="02020603050405020304" pitchFamily="18" charset="0"/>
              </a:rPr>
              <a:t>2004</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2</a:t>
            </a:r>
            <a:r>
              <a:rPr lang="zh-CN" altLang="en-US" sz="1575" b="1" dirty="0">
                <a:latin typeface="Times New Roman" panose="02020603050405020304" pitchFamily="18" charset="0"/>
              </a:rPr>
              <a:t>月，大连华信计算机技术有限公司通过了</a:t>
            </a:r>
            <a:r>
              <a:rPr lang="en-US" altLang="zh-CN" sz="1575" b="1" dirty="0">
                <a:latin typeface="Times New Roman" panose="02020603050405020304" pitchFamily="18" charset="0"/>
              </a:rPr>
              <a:t>CMM5</a:t>
            </a:r>
            <a:r>
              <a:rPr lang="zh-CN" altLang="en-US" sz="1575" b="1" dirty="0">
                <a:latin typeface="Times New Roman" panose="02020603050405020304" pitchFamily="18" charset="0"/>
              </a:rPr>
              <a:t>级。</a:t>
            </a:r>
          </a:p>
          <a:p>
            <a:pPr>
              <a:lnSpc>
                <a:spcPct val="120000"/>
              </a:lnSpc>
            </a:pPr>
            <a:r>
              <a:rPr lang="en-US" altLang="zh-CN" sz="1575" b="1" dirty="0">
                <a:latin typeface="Times New Roman" panose="02020603050405020304" pitchFamily="18" charset="0"/>
              </a:rPr>
              <a:t>2004</a:t>
            </a:r>
            <a:r>
              <a:rPr lang="zh-CN" altLang="en-US" sz="1575" b="1" dirty="0">
                <a:latin typeface="Times New Roman" panose="02020603050405020304" pitchFamily="18" charset="0"/>
              </a:rPr>
              <a:t>年</a:t>
            </a:r>
            <a:r>
              <a:rPr lang="en-US" altLang="zh-CN" sz="1575" b="1" dirty="0">
                <a:latin typeface="Times New Roman" panose="02020603050405020304" pitchFamily="18" charset="0"/>
              </a:rPr>
              <a:t>10</a:t>
            </a:r>
            <a:r>
              <a:rPr lang="zh-CN" altLang="en-US" sz="1575" b="1" dirty="0">
                <a:latin typeface="Times New Roman" panose="02020603050405020304" pitchFamily="18" charset="0"/>
              </a:rPr>
              <a:t>月，大连现代高技术发展有限公司通过了</a:t>
            </a:r>
            <a:r>
              <a:rPr lang="en-US" altLang="zh-CN" sz="1575" b="1" dirty="0">
                <a:latin typeface="Times New Roman" panose="02020603050405020304" pitchFamily="18" charset="0"/>
              </a:rPr>
              <a:t>CMM5</a:t>
            </a:r>
            <a:r>
              <a:rPr lang="zh-CN" altLang="en-US" sz="1575" b="1">
                <a:latin typeface="Times New Roman" panose="02020603050405020304" pitchFamily="18" charset="0"/>
              </a:rPr>
              <a:t>级。</a:t>
            </a:r>
            <a:endParaRPr lang="zh-CN" altLang="en-US" sz="1575" b="1" dirty="0">
              <a:latin typeface="Times New Roman" panose="02020603050405020304" pitchFamily="18" charset="0"/>
            </a:endParaRPr>
          </a:p>
        </p:txBody>
      </p:sp>
    </p:spTree>
    <p:extLst>
      <p:ext uri="{BB962C8B-B14F-4D97-AF65-F5344CB8AC3E}">
        <p14:creationId xmlns:p14="http://schemas.microsoft.com/office/powerpoint/2010/main" val="194214284"/>
      </p:ext>
    </p:extLst>
  </p:cSld>
  <p:clrMapOvr>
    <a:masterClrMapping/>
  </p:clrMapOvr>
  <p:transition>
    <p:fade/>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本章结束</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1793287707"/>
      </p:ext>
    </p:extLst>
  </p:cSld>
  <p:clrMapOvr>
    <a:masterClrMapping/>
  </p:clrMapOvr>
  <p:transition>
    <p:fade/>
  </p:transition>
</p:sld>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D92E10-3D8B-4831-9584-7BC82972C8E2}">
  <ds:schemaRefs>
    <ds:schemaRef ds:uri="http://purl.org/dc/elements/1.1/"/>
    <ds:schemaRef ds:uri="http://purl.org/dc/terms/"/>
    <ds:schemaRef ds:uri="http://schemas.microsoft.com/office/infopath/2007/PartnerControls"/>
    <ds:schemaRef ds:uri="2295e2e7-0eeb-498e-8716-217bb2ee6ee3"/>
    <ds:schemaRef ds:uri="http://schemas.microsoft.com/office/2006/documentManagement/types"/>
    <ds:schemaRef ds:uri="http://www.w3.org/XML/1998/namespace"/>
    <ds:schemaRef ds:uri="http://schemas.openxmlformats.org/package/2006/metadata/core-properties"/>
    <ds:schemaRef ds:uri="8b529f77-48ab-4581-b468-93f09345b8aa"/>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7190</TotalTime>
  <Words>6582</Words>
  <Application>Microsoft Office PowerPoint</Application>
  <PresentationFormat>全屏显示(16:9)</PresentationFormat>
  <Paragraphs>530</Paragraphs>
  <Slides>98</Slides>
  <Notes>2</Notes>
  <HiddenSlides>0</HiddenSlides>
  <MMClips>0</MMClips>
  <ScaleCrop>false</ScaleCrop>
  <HeadingPairs>
    <vt:vector size="8" baseType="variant">
      <vt:variant>
        <vt:lpstr>已用的字体</vt:lpstr>
      </vt:variant>
      <vt:variant>
        <vt:i4>8</vt:i4>
      </vt:variant>
      <vt:variant>
        <vt:lpstr>主题</vt:lpstr>
      </vt:variant>
      <vt:variant>
        <vt:i4>9</vt:i4>
      </vt:variant>
      <vt:variant>
        <vt:lpstr>嵌入 OLE 服务器</vt:lpstr>
      </vt:variant>
      <vt:variant>
        <vt:i4>2</vt:i4>
      </vt:variant>
      <vt:variant>
        <vt:lpstr>幻灯片标题</vt:lpstr>
      </vt:variant>
      <vt:variant>
        <vt:i4>98</vt:i4>
      </vt:variant>
    </vt:vector>
  </HeadingPairs>
  <TitlesOfParts>
    <vt:vector size="117" baseType="lpstr">
      <vt:lpstr>楷体</vt:lpstr>
      <vt:lpstr>Arial</vt:lpstr>
      <vt:lpstr>Cambria Math</vt:lpstr>
      <vt:lpstr>Consolas</vt:lpstr>
      <vt:lpstr>Segoe UI</vt:lpstr>
      <vt:lpstr>Segoe UI Light</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Microsoft Office Visio 绘图</vt:lpstr>
      <vt:lpstr>Visio</vt:lpstr>
      <vt:lpstr>第12章 软件项目管理</vt:lpstr>
      <vt:lpstr>第13章  软件项目管理</vt:lpstr>
      <vt:lpstr>PowerPoint 演示文稿</vt:lpstr>
      <vt:lpstr>PowerPoint 演示文稿</vt:lpstr>
      <vt:lpstr>13.1  估算软件规模 13.1.1  代码行技术</vt:lpstr>
      <vt:lpstr>PowerPoint 演示文稿</vt:lpstr>
      <vt:lpstr>PowerPoint 演示文稿</vt:lpstr>
      <vt:lpstr>13.1.2  功能点技术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13.2  工作量估算</vt:lpstr>
      <vt:lpstr>13.2.1  静态单变量模型</vt:lpstr>
      <vt:lpstr>PowerPoint 演示文稿</vt:lpstr>
      <vt:lpstr>13.2.2  动态多变量模型</vt:lpstr>
      <vt:lpstr>PowerPoint 演示文稿</vt:lpstr>
      <vt:lpstr>13.2.3  COCOMO2模型</vt:lpstr>
      <vt:lpstr>PowerPoint 演示文稿</vt:lpstr>
      <vt:lpstr>PowerPoint 演示文稿</vt:lpstr>
      <vt:lpstr>PowerPoint 演示文稿</vt:lpstr>
      <vt:lpstr>PowerPoint 演示文稿</vt:lpstr>
      <vt:lpstr>PowerPoint 演示文稿</vt:lpstr>
      <vt:lpstr>13.3  进度计划</vt:lpstr>
      <vt:lpstr>13.3.1  估算开发时间</vt:lpstr>
      <vt:lpstr>PowerPoint 演示文稿</vt:lpstr>
      <vt:lpstr>13.3.2  Gantt图</vt:lpstr>
      <vt:lpstr>PowerPoint 演示文稿</vt:lpstr>
      <vt:lpstr>PowerPoint 演示文稿</vt:lpstr>
      <vt:lpstr>13.3.3  工程网络</vt:lpstr>
      <vt:lpstr>PowerPoint 演示文稿</vt:lpstr>
      <vt:lpstr>PowerPoint 演示文稿</vt:lpstr>
      <vt:lpstr>13.3.4  估算工程进度</vt:lpstr>
      <vt:lpstr>PowerPoint 演示文稿</vt:lpstr>
      <vt:lpstr>PowerPoint 演示文稿</vt:lpstr>
      <vt:lpstr>PowerPoint 演示文稿</vt:lpstr>
      <vt:lpstr>PowerPoint 演示文稿</vt:lpstr>
      <vt:lpstr>13.3.5  机动时间</vt:lpstr>
      <vt:lpstr>PowerPoint 演示文稿</vt:lpstr>
      <vt:lpstr>PowerPoint 演示文稿</vt:lpstr>
      <vt:lpstr>13.3.6  关键路径</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13.4  人员组织</vt:lpstr>
      <vt:lpstr>13.4.1  民主制程序员组</vt:lpstr>
      <vt:lpstr>PowerPoint 演示文稿</vt:lpstr>
      <vt:lpstr>13.4.2  主程序员组</vt:lpstr>
      <vt:lpstr>PowerPoint 演示文稿</vt:lpstr>
      <vt:lpstr>PowerPoint 演示文稿</vt:lpstr>
      <vt:lpstr>PowerPoint 演示文稿</vt:lpstr>
      <vt:lpstr>13.4.3  现代程序员组</vt:lpstr>
      <vt:lpstr>PowerPoint 演示文稿</vt:lpstr>
      <vt:lpstr>PowerPoint 演示文稿</vt:lpstr>
      <vt:lpstr>PowerPoint 演示文稿</vt:lpstr>
      <vt:lpstr>13.5  质量保证 13.5.1  软件质量</vt:lpstr>
      <vt:lpstr>PowerPoint 演示文稿</vt:lpstr>
      <vt:lpstr>PowerPoint 演示文稿</vt:lpstr>
      <vt:lpstr>13.5.2  软件质量保证措施</vt:lpstr>
      <vt:lpstr>PowerPoint 演示文稿</vt:lpstr>
      <vt:lpstr>PowerPoint 演示文稿</vt:lpstr>
      <vt:lpstr>PowerPoint 演示文稿</vt:lpstr>
      <vt:lpstr>PowerPoint 演示文稿</vt:lpstr>
      <vt:lpstr>13.6  软件配置管理</vt:lpstr>
      <vt:lpstr>13.6.1  软件配置</vt:lpstr>
      <vt:lpstr>PowerPoint 演示文稿</vt:lpstr>
      <vt:lpstr>13.6.2  软件配置管理过程</vt:lpstr>
      <vt:lpstr>PowerPoint 演示文稿</vt:lpstr>
      <vt:lpstr>PowerPoint 演示文稿</vt:lpstr>
      <vt:lpstr>13.7  能力成熟度模型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本章结束</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Administrator</cp:lastModifiedBy>
  <cp:revision>871</cp:revision>
  <cp:lastPrinted>2010-05-11T05:02:34Z</cp:lastPrinted>
  <dcterms:created xsi:type="dcterms:W3CDTF">2012-03-23T02:48:52Z</dcterms:created>
  <dcterms:modified xsi:type="dcterms:W3CDTF">2019-05-21T01:56:19Z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